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8" r:id="rId3"/>
    <p:sldId id="259" r:id="rId4"/>
    <p:sldId id="260" r:id="rId5"/>
    <p:sldId id="266" r:id="rId6"/>
    <p:sldId id="261" r:id="rId7"/>
    <p:sldId id="262" r:id="rId8"/>
    <p:sldId id="265" r:id="rId9"/>
    <p:sldId id="267" r:id="rId10"/>
    <p:sldId id="263" r:id="rId11"/>
    <p:sldId id="264"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A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860" y="-23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67E9F6-0021-40E1-A9A4-CFBCD200CF1F}" type="datetimeFigureOut">
              <a:rPr lang="en-IN" smtClean="0"/>
              <a:t>02-02-2026</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557345-5FB1-4E8A-B090-82FCEC2CE7AD}" type="slidenum">
              <a:rPr lang="en-IN" smtClean="0"/>
              <a:t>‹#›</a:t>
            </a:fld>
            <a:endParaRPr lang="en-IN"/>
          </a:p>
        </p:txBody>
      </p:sp>
    </p:spTree>
    <p:extLst>
      <p:ext uri="{BB962C8B-B14F-4D97-AF65-F5344CB8AC3E}">
        <p14:creationId xmlns:p14="http://schemas.microsoft.com/office/powerpoint/2010/main" val="902602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4DA521-5FE3-4B4B-AE53-504522557508}" type="datetime3">
              <a:rPr lang="en-US" smtClean="0"/>
              <a:t>2 February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76FC23-3399-440C-AB5E-8D9A472A0A41}" type="datetime3">
              <a:rPr lang="en-US" smtClean="0"/>
              <a:t>2 February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A88576-BC17-44EC-944A-C375C524E34B}" type="datetime3">
              <a:rPr lang="en-US" smtClean="0"/>
              <a:t>2 February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ADD9A4-F30D-498E-96E7-F0F8C069A12F}" type="datetime3">
              <a:rPr lang="en-US" smtClean="0"/>
              <a:t>2 February 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CD298B-97A8-4DB5-9731-A8EC665EB17F}" type="datetime3">
              <a:rPr lang="en-US" smtClean="0"/>
              <a:t>2 February 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294AD6-A92F-400C-9DE4-DAEB234E435F}" type="datetime3">
              <a:rPr lang="en-US" smtClean="0"/>
              <a:t>2 February 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9AD8F8-FB02-48C9-A00E-882B9FA6AD4E}" type="datetime3">
              <a:rPr lang="en-US" smtClean="0"/>
              <a:t>2 February 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E6C362-CED9-4257-AB33-9C5D3532461E}" type="datetime3">
              <a:rPr lang="en-US" smtClean="0"/>
              <a:t>2 February 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3D1E5D-88C2-4045-A2F1-96843495A90B}" type="datetime3">
              <a:rPr lang="en-US" smtClean="0"/>
              <a:t>2 February 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82DC3F-98AD-4BC4-827D-72E3BFDBEC8E}" type="datetime3">
              <a:rPr lang="en-US" smtClean="0"/>
              <a:t>2 February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17AC13-EAD0-46EB-A422-A30810D1E223}" type="datetime3">
              <a:rPr lang="en-US" smtClean="0"/>
              <a:t>2 February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F814C4-ED8F-47E3-BB11-2CFDDCCE9AD7}" type="datetime3">
              <a:rPr lang="en-US" smtClean="0"/>
              <a:t>2 February 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echnogy Research and Innovation Centre\Conferences\2026\03_ICEMTEC 2026\Images\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6441547"/>
            <a:ext cx="2896761" cy="28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7848600" y="6402985"/>
            <a:ext cx="891338" cy="365125"/>
          </a:xfrm>
        </p:spPr>
        <p:txBody>
          <a:bodyPr/>
          <a:lstStyle/>
          <a:p>
            <a:fld id="{840D80F5-BE03-4164-AEA4-AC85BD388212}" type="datetime5">
              <a:rPr lang="en-US" smtClean="0">
                <a:solidFill>
                  <a:srgbClr val="0070C0"/>
                </a:solidFill>
              </a:rPr>
              <a:t>2-Feb-26</a:t>
            </a:fld>
            <a:r>
              <a:rPr lang="en-US" dirty="0" smtClean="0">
                <a:solidFill>
                  <a:srgbClr val="0070C0"/>
                </a:solidFill>
              </a:rPr>
              <a:t> |</a:t>
            </a:r>
            <a:endParaRPr lang="en-US" dirty="0">
              <a:solidFill>
                <a:srgbClr val="0070C0"/>
              </a:solidFill>
            </a:endParaRP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1</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7" name="Picture 3" descr="G:\Technogy Research and Innovation Centre\Conferences\2026\03_ICEMTEC 2026\Images\ICEMTEC Logo 2026_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101400"/>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a:t>
            </a:r>
            <a:r>
              <a:rPr lang="en-US" sz="1100" dirty="0" smtClean="0"/>
              <a:t>logo </a:t>
            </a:r>
          </a:p>
        </p:txBody>
      </p:sp>
      <p:sp>
        <p:nvSpPr>
          <p:cNvPr id="15" name="Rectangle 14"/>
          <p:cNvSpPr/>
          <p:nvPr/>
        </p:nvSpPr>
        <p:spPr>
          <a:xfrm>
            <a:off x="152400" y="762000"/>
            <a:ext cx="8839200" cy="5565754"/>
          </a:xfrm>
          <a:prstGeom prst="rect">
            <a:avLst/>
          </a:prstGeom>
        </p:spPr>
        <p:txBody>
          <a:bodyPr wrap="square">
            <a:spAutoFit/>
          </a:bodyPr>
          <a:lstStyle/>
          <a:p>
            <a:pPr algn="ctr">
              <a:lnSpc>
                <a:spcPct val="114000"/>
              </a:lnSpc>
            </a:pPr>
            <a:r>
              <a:rPr lang="en-US" sz="1600" dirty="0">
                <a:solidFill>
                  <a:srgbClr val="002060"/>
                </a:solidFill>
              </a:rPr>
              <a:t>A Presentation </a:t>
            </a:r>
            <a:r>
              <a:rPr lang="en-US" sz="1600" dirty="0" smtClean="0">
                <a:solidFill>
                  <a:srgbClr val="002060"/>
                </a:solidFill>
              </a:rPr>
              <a:t>on</a:t>
            </a:r>
          </a:p>
          <a:p>
            <a:pPr algn="ctr">
              <a:lnSpc>
                <a:spcPct val="114000"/>
              </a:lnSpc>
            </a:pPr>
            <a:r>
              <a:rPr lang="en-US" sz="2400" dirty="0" smtClean="0">
                <a:solidFill>
                  <a:schemeClr val="accent6">
                    <a:lumMod val="75000"/>
                  </a:schemeClr>
                </a:solidFill>
              </a:rPr>
              <a:t>Paper Title: Change the Color and Size as per your need (Use only Arial or Calibri font for all slides)(Line spacing 1.15 to 2)</a:t>
            </a:r>
          </a:p>
          <a:p>
            <a:pPr algn="ctr">
              <a:lnSpc>
                <a:spcPct val="114000"/>
              </a:lnSpc>
            </a:pPr>
            <a:endParaRPr lang="en-US" sz="2400" dirty="0" smtClean="0">
              <a:solidFill>
                <a:srgbClr val="002060"/>
              </a:solidFill>
            </a:endParaRPr>
          </a:p>
          <a:p>
            <a:pPr algn="ctr">
              <a:lnSpc>
                <a:spcPct val="114000"/>
              </a:lnSpc>
            </a:pPr>
            <a:endParaRPr lang="en-US" sz="1600" dirty="0" smtClean="0">
              <a:solidFill>
                <a:srgbClr val="002060"/>
              </a:solidFill>
            </a:endParaRPr>
          </a:p>
          <a:p>
            <a:pPr algn="ctr">
              <a:lnSpc>
                <a:spcPct val="114000"/>
              </a:lnSpc>
            </a:pPr>
            <a:r>
              <a:rPr lang="en-US" sz="1600" dirty="0" smtClean="0">
                <a:solidFill>
                  <a:srgbClr val="002060"/>
                </a:solidFill>
              </a:rPr>
              <a:t>authored by </a:t>
            </a:r>
          </a:p>
          <a:p>
            <a:pPr algn="ctr">
              <a:lnSpc>
                <a:spcPct val="114000"/>
              </a:lnSpc>
            </a:pPr>
            <a:r>
              <a:rPr lang="en-US" sz="1400" b="1" dirty="0" smtClean="0">
                <a:solidFill>
                  <a:srgbClr val="00B0F0"/>
                </a:solidFill>
              </a:rPr>
              <a:t>Author 1</a:t>
            </a:r>
            <a:r>
              <a:rPr lang="en-US" sz="1400" b="1" dirty="0" smtClean="0">
                <a:solidFill>
                  <a:srgbClr val="002060"/>
                </a:solidFill>
              </a:rPr>
              <a:t>, </a:t>
            </a:r>
            <a:r>
              <a:rPr lang="en-US" sz="1400" dirty="0" smtClean="0">
                <a:solidFill>
                  <a:srgbClr val="002060"/>
                </a:solidFill>
              </a:rPr>
              <a:t>Department, Institute, University, City, State, Country </a:t>
            </a:r>
            <a:r>
              <a:rPr lang="en-US" sz="1400" dirty="0" smtClean="0">
                <a:solidFill>
                  <a:srgbClr val="00B0F0"/>
                </a:solidFill>
              </a:rPr>
              <a:t>(Presenting Author - </a:t>
            </a:r>
            <a:r>
              <a:rPr lang="en-US" sz="1400" b="1" dirty="0" smtClean="0">
                <a:solidFill>
                  <a:srgbClr val="00B0F0"/>
                </a:solidFill>
              </a:rPr>
              <a:t>Bold</a:t>
            </a:r>
            <a:r>
              <a:rPr lang="en-US" sz="1400" dirty="0" smtClean="0">
                <a:solidFill>
                  <a:srgbClr val="00B0F0"/>
                </a:solidFill>
              </a:rPr>
              <a:t>)</a:t>
            </a:r>
          </a:p>
          <a:p>
            <a:pPr algn="ctr">
              <a:lnSpc>
                <a:spcPct val="114000"/>
              </a:lnSpc>
            </a:pPr>
            <a:r>
              <a:rPr lang="en-US" sz="1400" dirty="0">
                <a:solidFill>
                  <a:srgbClr val="00B0F0"/>
                </a:solidFill>
              </a:rPr>
              <a:t>Author </a:t>
            </a:r>
            <a:r>
              <a:rPr lang="en-US" sz="1400" dirty="0" smtClean="0">
                <a:solidFill>
                  <a:srgbClr val="00B0F0"/>
                </a:solidFill>
              </a:rPr>
              <a:t>2</a:t>
            </a:r>
            <a:r>
              <a:rPr lang="en-US" sz="1400" dirty="0" smtClean="0">
                <a:solidFill>
                  <a:srgbClr val="002060"/>
                </a:solidFill>
              </a:rPr>
              <a:t>, Department</a:t>
            </a:r>
            <a:r>
              <a:rPr lang="en-US" sz="1400" dirty="0">
                <a:solidFill>
                  <a:srgbClr val="002060"/>
                </a:solidFill>
              </a:rPr>
              <a:t>, </a:t>
            </a:r>
            <a:r>
              <a:rPr lang="en-US" sz="1400" dirty="0" smtClean="0">
                <a:solidFill>
                  <a:srgbClr val="002060"/>
                </a:solidFill>
              </a:rPr>
              <a:t>Institute</a:t>
            </a:r>
            <a:r>
              <a:rPr lang="en-US" sz="1400" dirty="0">
                <a:solidFill>
                  <a:srgbClr val="002060"/>
                </a:solidFill>
              </a:rPr>
              <a:t>, University, City, State, Country</a:t>
            </a:r>
          </a:p>
          <a:p>
            <a:pPr algn="ctr">
              <a:lnSpc>
                <a:spcPct val="114000"/>
              </a:lnSpc>
            </a:pPr>
            <a:r>
              <a:rPr lang="en-US" sz="1400" dirty="0" smtClean="0">
                <a:solidFill>
                  <a:srgbClr val="00B0F0"/>
                </a:solidFill>
              </a:rPr>
              <a:t>Author 3</a:t>
            </a:r>
            <a:r>
              <a:rPr lang="en-US" sz="1400" dirty="0" smtClean="0">
                <a:solidFill>
                  <a:srgbClr val="002060"/>
                </a:solidFill>
              </a:rPr>
              <a:t>, Department</a:t>
            </a:r>
            <a:r>
              <a:rPr lang="en-US" sz="1400" dirty="0">
                <a:solidFill>
                  <a:srgbClr val="002060"/>
                </a:solidFill>
              </a:rPr>
              <a:t>, </a:t>
            </a:r>
            <a:r>
              <a:rPr lang="en-US" sz="1400" dirty="0" smtClean="0">
                <a:solidFill>
                  <a:srgbClr val="002060"/>
                </a:solidFill>
              </a:rPr>
              <a:t>Institute</a:t>
            </a:r>
            <a:r>
              <a:rPr lang="en-US" sz="1400" dirty="0">
                <a:solidFill>
                  <a:srgbClr val="002060"/>
                </a:solidFill>
              </a:rPr>
              <a:t>, University, City, State, Country</a:t>
            </a:r>
          </a:p>
          <a:p>
            <a:pPr algn="ctr">
              <a:lnSpc>
                <a:spcPct val="114000"/>
              </a:lnSpc>
            </a:pPr>
            <a:r>
              <a:rPr lang="en-US" sz="1400" dirty="0">
                <a:solidFill>
                  <a:srgbClr val="00B0F0"/>
                </a:solidFill>
              </a:rPr>
              <a:t>Author </a:t>
            </a:r>
            <a:r>
              <a:rPr lang="en-US" sz="1400" dirty="0" smtClean="0">
                <a:solidFill>
                  <a:srgbClr val="00B0F0"/>
                </a:solidFill>
              </a:rPr>
              <a:t>4</a:t>
            </a:r>
            <a:r>
              <a:rPr lang="en-US" sz="1400" dirty="0" smtClean="0">
                <a:solidFill>
                  <a:srgbClr val="002060"/>
                </a:solidFill>
              </a:rPr>
              <a:t>, Department</a:t>
            </a:r>
            <a:r>
              <a:rPr lang="en-US" sz="1400" dirty="0">
                <a:solidFill>
                  <a:srgbClr val="002060"/>
                </a:solidFill>
              </a:rPr>
              <a:t>, </a:t>
            </a:r>
            <a:r>
              <a:rPr lang="en-US" sz="1400" dirty="0" smtClean="0">
                <a:solidFill>
                  <a:srgbClr val="002060"/>
                </a:solidFill>
              </a:rPr>
              <a:t>Institute</a:t>
            </a:r>
            <a:r>
              <a:rPr lang="en-US" sz="1400" dirty="0">
                <a:solidFill>
                  <a:srgbClr val="002060"/>
                </a:solidFill>
              </a:rPr>
              <a:t>, University, City, State, </a:t>
            </a:r>
            <a:r>
              <a:rPr lang="en-US" sz="1400" dirty="0" smtClean="0">
                <a:solidFill>
                  <a:srgbClr val="002060"/>
                </a:solidFill>
              </a:rPr>
              <a:t>Country</a:t>
            </a:r>
          </a:p>
          <a:p>
            <a:pPr algn="ctr">
              <a:lnSpc>
                <a:spcPct val="114000"/>
              </a:lnSpc>
            </a:pPr>
            <a:endParaRPr lang="en-US" dirty="0">
              <a:solidFill>
                <a:srgbClr val="002060"/>
              </a:solidFill>
            </a:endParaRPr>
          </a:p>
          <a:p>
            <a:pPr algn="ctr">
              <a:lnSpc>
                <a:spcPct val="114000"/>
              </a:lnSpc>
            </a:pPr>
            <a:r>
              <a:rPr lang="en-US" sz="2000" b="1" dirty="0" smtClean="0">
                <a:solidFill>
                  <a:srgbClr val="FF0000"/>
                </a:solidFill>
              </a:rPr>
              <a:t>Paper ID: 11111</a:t>
            </a:r>
          </a:p>
          <a:p>
            <a:pPr algn="ctr">
              <a:lnSpc>
                <a:spcPct val="114000"/>
              </a:lnSpc>
            </a:pPr>
            <a:endParaRPr lang="en-US" dirty="0">
              <a:solidFill>
                <a:srgbClr val="002060"/>
              </a:solidFill>
            </a:endParaRPr>
          </a:p>
          <a:p>
            <a:pPr algn="ctr">
              <a:lnSpc>
                <a:spcPct val="114000"/>
              </a:lnSpc>
            </a:pPr>
            <a:endParaRPr lang="en-US" sz="1600" dirty="0" smtClean="0">
              <a:solidFill>
                <a:srgbClr val="002060"/>
              </a:solidFill>
            </a:endParaRPr>
          </a:p>
          <a:p>
            <a:pPr algn="ctr">
              <a:lnSpc>
                <a:spcPct val="114000"/>
              </a:lnSpc>
            </a:pPr>
            <a:r>
              <a:rPr lang="en-US" sz="1600" dirty="0" smtClean="0">
                <a:solidFill>
                  <a:srgbClr val="002060"/>
                </a:solidFill>
              </a:rPr>
              <a:t>at</a:t>
            </a:r>
          </a:p>
          <a:p>
            <a:pPr algn="ctr">
              <a:lnSpc>
                <a:spcPct val="114000"/>
              </a:lnSpc>
            </a:pPr>
            <a:r>
              <a:rPr lang="en-US" sz="2000" dirty="0" smtClean="0">
                <a:solidFill>
                  <a:srgbClr val="002060"/>
                </a:solidFill>
              </a:rPr>
              <a:t> </a:t>
            </a:r>
            <a:r>
              <a:rPr lang="en-US" dirty="0">
                <a:solidFill>
                  <a:srgbClr val="DEA900"/>
                </a:solidFill>
              </a:rPr>
              <a:t>The International Conference on </a:t>
            </a:r>
            <a:r>
              <a:rPr lang="en-US" dirty="0" smtClean="0">
                <a:solidFill>
                  <a:srgbClr val="DEA900"/>
                </a:solidFill>
              </a:rPr>
              <a:t>Emerging Technologies </a:t>
            </a:r>
            <a:r>
              <a:rPr lang="en-US" dirty="0">
                <a:solidFill>
                  <a:srgbClr val="DEA900"/>
                </a:solidFill>
              </a:rPr>
              <a:t>2026 (ICEMTEC 2026</a:t>
            </a:r>
            <a:r>
              <a:rPr lang="en-US" dirty="0" smtClean="0">
                <a:solidFill>
                  <a:srgbClr val="DEA900"/>
                </a:solidFill>
              </a:rPr>
              <a:t>) </a:t>
            </a:r>
          </a:p>
          <a:p>
            <a:pPr algn="ctr">
              <a:lnSpc>
                <a:spcPct val="114000"/>
              </a:lnSpc>
            </a:pPr>
            <a:r>
              <a:rPr lang="en-US" sz="1400" dirty="0">
                <a:solidFill>
                  <a:srgbClr val="002060"/>
                </a:solidFill>
              </a:rPr>
              <a:t>organized by  </a:t>
            </a:r>
            <a:r>
              <a:rPr lang="en-US" sz="1400" dirty="0" err="1">
                <a:solidFill>
                  <a:srgbClr val="002060"/>
                </a:solidFill>
              </a:rPr>
              <a:t>Marathwada</a:t>
            </a:r>
            <a:r>
              <a:rPr lang="en-US" sz="1400" dirty="0">
                <a:solidFill>
                  <a:srgbClr val="002060"/>
                </a:solidFill>
              </a:rPr>
              <a:t> </a:t>
            </a:r>
            <a:r>
              <a:rPr lang="en-US" sz="1400" dirty="0" err="1">
                <a:solidFill>
                  <a:srgbClr val="002060"/>
                </a:solidFill>
              </a:rPr>
              <a:t>Mitra</a:t>
            </a:r>
            <a:r>
              <a:rPr lang="en-US" sz="1400" dirty="0">
                <a:solidFill>
                  <a:srgbClr val="002060"/>
                </a:solidFill>
              </a:rPr>
              <a:t> </a:t>
            </a:r>
            <a:r>
              <a:rPr lang="en-US" sz="1400" dirty="0" err="1">
                <a:solidFill>
                  <a:srgbClr val="002060"/>
                </a:solidFill>
              </a:rPr>
              <a:t>Mandal’s</a:t>
            </a:r>
            <a:r>
              <a:rPr lang="en-US" sz="1400" dirty="0">
                <a:solidFill>
                  <a:srgbClr val="002060"/>
                </a:solidFill>
              </a:rPr>
              <a:t> Institute of Technology (MMIT), </a:t>
            </a:r>
            <a:r>
              <a:rPr lang="en-US" sz="1400" dirty="0" err="1">
                <a:solidFill>
                  <a:srgbClr val="002060"/>
                </a:solidFill>
              </a:rPr>
              <a:t>Lohegaon</a:t>
            </a:r>
            <a:r>
              <a:rPr lang="en-US" sz="1400" dirty="0">
                <a:solidFill>
                  <a:srgbClr val="002060"/>
                </a:solidFill>
              </a:rPr>
              <a:t>, Pune, India </a:t>
            </a:r>
            <a:r>
              <a:rPr lang="en-US" sz="1400" dirty="0" smtClean="0">
                <a:solidFill>
                  <a:srgbClr val="002060"/>
                </a:solidFill>
              </a:rPr>
              <a:t>in </a:t>
            </a:r>
            <a:r>
              <a:rPr lang="en-US" sz="1400" dirty="0">
                <a:solidFill>
                  <a:srgbClr val="002060"/>
                </a:solidFill>
              </a:rPr>
              <a:t>association with the Technology Research and Innovation Centre, Pune, India</a:t>
            </a:r>
            <a:r>
              <a:rPr lang="en-US" sz="1400" dirty="0" smtClean="0">
                <a:solidFill>
                  <a:srgbClr val="002060"/>
                </a:solidFill>
              </a:rPr>
              <a:t>.</a:t>
            </a:r>
          </a:p>
        </p:txBody>
      </p:sp>
      <p:sp>
        <p:nvSpPr>
          <p:cNvPr id="10" name="Rectangle 9"/>
          <p:cNvSpPr/>
          <p:nvPr/>
        </p:nvSpPr>
        <p:spPr>
          <a:xfrm>
            <a:off x="2431127" y="86380"/>
            <a:ext cx="3878113" cy="523220"/>
          </a:xfrm>
          <a:prstGeom prst="rect">
            <a:avLst/>
          </a:prstGeom>
        </p:spPr>
        <p:txBody>
          <a:bodyPr wrap="none">
            <a:spAutoFit/>
          </a:bodyPr>
          <a:lstStyle/>
          <a:p>
            <a:pPr algn="ctr"/>
            <a:r>
              <a:rPr lang="en-US" sz="2800" b="1" dirty="0" smtClean="0">
                <a:solidFill>
                  <a:srgbClr val="002060"/>
                </a:solidFill>
              </a:rPr>
              <a:t>Any suitable information</a:t>
            </a:r>
            <a:endParaRPr lang="en-US" sz="2800" b="1" dirty="0">
              <a:solidFill>
                <a:srgbClr val="002060"/>
              </a:solidFill>
            </a:endParaRPr>
          </a:p>
        </p:txBody>
      </p:sp>
      <p:sp>
        <p:nvSpPr>
          <p:cNvPr id="12" name="Rectangle 11"/>
          <p:cNvSpPr/>
          <p:nvPr/>
        </p:nvSpPr>
        <p:spPr>
          <a:xfrm>
            <a:off x="3700704" y="6381484"/>
            <a:ext cx="1742592" cy="408125"/>
          </a:xfrm>
          <a:prstGeom prst="rect">
            <a:avLst/>
          </a:prstGeom>
        </p:spPr>
        <p:txBody>
          <a:bodyPr wrap="none">
            <a:spAutoFit/>
          </a:bodyPr>
          <a:lstStyle/>
          <a:p>
            <a:pPr algn="ctr">
              <a:lnSpc>
                <a:spcPct val="114000"/>
              </a:lnSpc>
            </a:pPr>
            <a:r>
              <a:rPr lang="en-US" dirty="0">
                <a:solidFill>
                  <a:srgbClr val="DEA900"/>
                </a:solidFill>
              </a:rPr>
              <a:t>13 - 14 Feb 2026</a:t>
            </a:r>
            <a:endParaRPr lang="en-IN" sz="1200" dirty="0">
              <a:solidFill>
                <a:srgbClr val="002060"/>
              </a:solidFill>
            </a:endParaRPr>
          </a:p>
        </p:txBody>
      </p:sp>
    </p:spTree>
    <p:extLst>
      <p:ext uri="{BB962C8B-B14F-4D97-AF65-F5344CB8AC3E}">
        <p14:creationId xmlns:p14="http://schemas.microsoft.com/office/powerpoint/2010/main" val="35339770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echnogy Research and Innovation Centre\Conferences\2026\03_ICEMTEC 2026\Images\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6441547"/>
            <a:ext cx="2896761" cy="28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7848600" y="6402985"/>
            <a:ext cx="891338" cy="365125"/>
          </a:xfrm>
        </p:spPr>
        <p:txBody>
          <a:bodyPr/>
          <a:lstStyle/>
          <a:p>
            <a:fld id="{840D80F5-BE03-4164-AEA4-AC85BD388212}" type="datetime5">
              <a:rPr lang="en-US" smtClean="0">
                <a:solidFill>
                  <a:srgbClr val="0070C0"/>
                </a:solidFill>
              </a:rPr>
              <a:t>2-Feb-26</a:t>
            </a:fld>
            <a:r>
              <a:rPr lang="en-US" dirty="0" smtClean="0">
                <a:solidFill>
                  <a:srgbClr val="0070C0"/>
                </a:solidFill>
              </a:rPr>
              <a:t> |</a:t>
            </a:r>
            <a:endParaRPr lang="en-US" dirty="0">
              <a:solidFill>
                <a:srgbClr val="0070C0"/>
              </a:solidFill>
            </a:endParaRP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2</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7" name="Picture 3" descr="G:\Technogy Research and Innovation Centre\Conferences\2026\03_ICEMTEC 2026\Images\ICEMTEC Logo 2026_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101400"/>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a:t>
            </a:r>
            <a:r>
              <a:rPr lang="en-US" sz="1100" dirty="0" smtClean="0"/>
              <a:t>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smtClean="0">
                <a:solidFill>
                  <a:srgbClr val="002060"/>
                </a:solidFill>
              </a:rPr>
              <a:t>Any </a:t>
            </a:r>
            <a:r>
              <a:rPr lang="en-US" sz="1200" dirty="0">
                <a:solidFill>
                  <a:srgbClr val="002060"/>
                </a:solidFill>
              </a:rPr>
              <a:t>one </a:t>
            </a:r>
            <a:r>
              <a:rPr lang="en-US" sz="1200" dirty="0" smtClean="0">
                <a:solidFill>
                  <a:srgbClr val="002060"/>
                </a:solidFill>
              </a:rPr>
              <a:t>form - Paper Title / Institute / University /  Authors</a:t>
            </a:r>
            <a:endParaRPr lang="en-IN" sz="1200" dirty="0">
              <a:solidFill>
                <a:srgbClr val="002060"/>
              </a:solidFill>
            </a:endParaRPr>
          </a:p>
        </p:txBody>
      </p:sp>
      <p:sp>
        <p:nvSpPr>
          <p:cNvPr id="10" name="Rectangle 9"/>
          <p:cNvSpPr/>
          <p:nvPr/>
        </p:nvSpPr>
        <p:spPr>
          <a:xfrm>
            <a:off x="3683842" y="86380"/>
            <a:ext cx="1372683" cy="523220"/>
          </a:xfrm>
          <a:prstGeom prst="rect">
            <a:avLst/>
          </a:prstGeom>
        </p:spPr>
        <p:txBody>
          <a:bodyPr wrap="none">
            <a:spAutoFit/>
          </a:bodyPr>
          <a:lstStyle/>
          <a:p>
            <a:pPr algn="ctr"/>
            <a:r>
              <a:rPr lang="en-US" sz="2800" b="1" dirty="0" smtClean="0">
                <a:solidFill>
                  <a:srgbClr val="002060"/>
                </a:solidFill>
              </a:rPr>
              <a:t>Content</a:t>
            </a:r>
            <a:endParaRPr lang="en-US" sz="2800" b="1" dirty="0">
              <a:solidFill>
                <a:srgbClr val="002060"/>
              </a:solidFill>
            </a:endParaRPr>
          </a:p>
        </p:txBody>
      </p:sp>
      <p:sp>
        <p:nvSpPr>
          <p:cNvPr id="12" name="Rectangle 11"/>
          <p:cNvSpPr/>
          <p:nvPr/>
        </p:nvSpPr>
        <p:spPr>
          <a:xfrm>
            <a:off x="152400" y="830688"/>
            <a:ext cx="8839200" cy="4978607"/>
          </a:xfrm>
          <a:prstGeom prst="rect">
            <a:avLst/>
          </a:prstGeom>
        </p:spPr>
        <p:txBody>
          <a:bodyPr wrap="square">
            <a:spAutoFit/>
          </a:bodyPr>
          <a:lstStyle/>
          <a:p>
            <a:pPr algn="ctr">
              <a:lnSpc>
                <a:spcPct val="114000"/>
              </a:lnSpc>
            </a:pPr>
            <a:r>
              <a:rPr lang="en-US" dirty="0" smtClean="0">
                <a:solidFill>
                  <a:srgbClr val="FF0000"/>
                </a:solidFill>
              </a:rPr>
              <a:t>A sample. Content, Bullets and numbering style can be used as per need. Font size at least 18</a:t>
            </a:r>
          </a:p>
          <a:p>
            <a:pPr marL="285750" indent="-285750" algn="just">
              <a:lnSpc>
                <a:spcPct val="150000"/>
              </a:lnSpc>
              <a:buFont typeface="Wingdings" pitchFamily="2" charset="2"/>
              <a:buChar char="q"/>
            </a:pPr>
            <a:r>
              <a:rPr lang="en-US" dirty="0" smtClean="0">
                <a:solidFill>
                  <a:srgbClr val="002060"/>
                </a:solidFill>
              </a:rPr>
              <a:t>Introduction </a:t>
            </a:r>
            <a:r>
              <a:rPr lang="en-US" dirty="0">
                <a:solidFill>
                  <a:srgbClr val="002060"/>
                </a:solidFill>
              </a:rPr>
              <a:t>&amp; </a:t>
            </a:r>
            <a:r>
              <a:rPr lang="en-US" dirty="0" smtClean="0">
                <a:solidFill>
                  <a:srgbClr val="002060"/>
                </a:solidFill>
              </a:rPr>
              <a:t>Background</a:t>
            </a:r>
          </a:p>
          <a:p>
            <a:pPr marL="285750" indent="-285750" algn="just">
              <a:lnSpc>
                <a:spcPct val="150000"/>
              </a:lnSpc>
              <a:buFont typeface="Wingdings" pitchFamily="2" charset="2"/>
              <a:buChar char="q"/>
            </a:pPr>
            <a:r>
              <a:rPr lang="en-US" dirty="0" smtClean="0">
                <a:solidFill>
                  <a:srgbClr val="002060"/>
                </a:solidFill>
              </a:rPr>
              <a:t>Problem Statement / Objectives </a:t>
            </a:r>
            <a:r>
              <a:rPr lang="en-US" dirty="0">
                <a:solidFill>
                  <a:srgbClr val="002060"/>
                </a:solidFill>
              </a:rPr>
              <a:t>of the </a:t>
            </a:r>
            <a:r>
              <a:rPr lang="en-US" dirty="0" smtClean="0">
                <a:solidFill>
                  <a:srgbClr val="002060"/>
                </a:solidFill>
              </a:rPr>
              <a:t>Study</a:t>
            </a:r>
          </a:p>
          <a:p>
            <a:pPr marL="285750" indent="-285750" algn="just">
              <a:lnSpc>
                <a:spcPct val="150000"/>
              </a:lnSpc>
              <a:buFont typeface="Wingdings" pitchFamily="2" charset="2"/>
              <a:buChar char="q"/>
            </a:pPr>
            <a:r>
              <a:rPr lang="en-US" dirty="0" smtClean="0">
                <a:solidFill>
                  <a:srgbClr val="002060"/>
                </a:solidFill>
              </a:rPr>
              <a:t>Literature </a:t>
            </a:r>
            <a:r>
              <a:rPr lang="en-US" dirty="0">
                <a:solidFill>
                  <a:srgbClr val="002060"/>
                </a:solidFill>
              </a:rPr>
              <a:t>Review (Brief </a:t>
            </a:r>
            <a:r>
              <a:rPr lang="en-US" dirty="0" smtClean="0">
                <a:solidFill>
                  <a:srgbClr val="002060"/>
                </a:solidFill>
              </a:rPr>
              <a:t>Overview) with Research gap</a:t>
            </a:r>
          </a:p>
          <a:p>
            <a:pPr marL="285750" indent="-285750" algn="just">
              <a:lnSpc>
                <a:spcPct val="150000"/>
              </a:lnSpc>
              <a:buFont typeface="Wingdings" pitchFamily="2" charset="2"/>
              <a:buChar char="q"/>
            </a:pPr>
            <a:r>
              <a:rPr lang="en-US" dirty="0" smtClean="0">
                <a:solidFill>
                  <a:srgbClr val="002060"/>
                </a:solidFill>
              </a:rPr>
              <a:t>Methodology </a:t>
            </a:r>
            <a:r>
              <a:rPr lang="en-US" dirty="0">
                <a:solidFill>
                  <a:srgbClr val="002060"/>
                </a:solidFill>
              </a:rPr>
              <a:t>/ Experimental </a:t>
            </a:r>
            <a:r>
              <a:rPr lang="en-US" dirty="0" smtClean="0">
                <a:solidFill>
                  <a:srgbClr val="002060"/>
                </a:solidFill>
              </a:rPr>
              <a:t>Setup </a:t>
            </a:r>
            <a:r>
              <a:rPr lang="en-US" dirty="0">
                <a:solidFill>
                  <a:srgbClr val="002060"/>
                </a:solidFill>
              </a:rPr>
              <a:t>(As applicable)</a:t>
            </a:r>
          </a:p>
          <a:p>
            <a:pPr marL="285750" indent="-285750" algn="just">
              <a:lnSpc>
                <a:spcPct val="150000"/>
              </a:lnSpc>
              <a:buFont typeface="Wingdings" pitchFamily="2" charset="2"/>
              <a:buChar char="q"/>
            </a:pPr>
            <a:r>
              <a:rPr lang="en-US" dirty="0" smtClean="0">
                <a:solidFill>
                  <a:srgbClr val="002060"/>
                </a:solidFill>
              </a:rPr>
              <a:t>Proposed </a:t>
            </a:r>
            <a:r>
              <a:rPr lang="en-US" dirty="0">
                <a:solidFill>
                  <a:srgbClr val="002060"/>
                </a:solidFill>
              </a:rPr>
              <a:t>Model / System </a:t>
            </a:r>
            <a:r>
              <a:rPr lang="en-US" dirty="0" smtClean="0">
                <a:solidFill>
                  <a:srgbClr val="002060"/>
                </a:solidFill>
              </a:rPr>
              <a:t>Design (As applicable)</a:t>
            </a:r>
          </a:p>
          <a:p>
            <a:pPr marL="285750" indent="-285750" algn="just">
              <a:lnSpc>
                <a:spcPct val="150000"/>
              </a:lnSpc>
              <a:buFont typeface="Wingdings" pitchFamily="2" charset="2"/>
              <a:buChar char="q"/>
            </a:pPr>
            <a:r>
              <a:rPr lang="en-US" dirty="0" smtClean="0">
                <a:solidFill>
                  <a:srgbClr val="002060"/>
                </a:solidFill>
              </a:rPr>
              <a:t>Results </a:t>
            </a:r>
            <a:r>
              <a:rPr lang="en-US" dirty="0">
                <a:solidFill>
                  <a:srgbClr val="002060"/>
                </a:solidFill>
              </a:rPr>
              <a:t>and </a:t>
            </a:r>
            <a:r>
              <a:rPr lang="en-US" dirty="0" smtClean="0">
                <a:solidFill>
                  <a:srgbClr val="002060"/>
                </a:solidFill>
              </a:rPr>
              <a:t>Analysis</a:t>
            </a:r>
          </a:p>
          <a:p>
            <a:pPr marL="285750" indent="-285750" algn="just">
              <a:lnSpc>
                <a:spcPct val="150000"/>
              </a:lnSpc>
              <a:buFont typeface="Wingdings" pitchFamily="2" charset="2"/>
              <a:buChar char="q"/>
            </a:pPr>
            <a:r>
              <a:rPr lang="en-US" dirty="0" smtClean="0">
                <a:solidFill>
                  <a:srgbClr val="002060"/>
                </a:solidFill>
              </a:rPr>
              <a:t>Discussion </a:t>
            </a:r>
            <a:r>
              <a:rPr lang="en-US" dirty="0">
                <a:solidFill>
                  <a:srgbClr val="002060"/>
                </a:solidFill>
              </a:rPr>
              <a:t>of </a:t>
            </a:r>
            <a:r>
              <a:rPr lang="en-US" dirty="0" smtClean="0">
                <a:solidFill>
                  <a:srgbClr val="002060"/>
                </a:solidFill>
              </a:rPr>
              <a:t>Findings</a:t>
            </a:r>
          </a:p>
          <a:p>
            <a:pPr marL="285750" indent="-285750" algn="just">
              <a:lnSpc>
                <a:spcPct val="150000"/>
              </a:lnSpc>
              <a:buFont typeface="Wingdings" pitchFamily="2" charset="2"/>
              <a:buChar char="q"/>
            </a:pPr>
            <a:r>
              <a:rPr lang="en-US" dirty="0" smtClean="0">
                <a:solidFill>
                  <a:srgbClr val="002060"/>
                </a:solidFill>
              </a:rPr>
              <a:t>Applications </a:t>
            </a:r>
            <a:r>
              <a:rPr lang="en-US" dirty="0">
                <a:solidFill>
                  <a:srgbClr val="002060"/>
                </a:solidFill>
              </a:rPr>
              <a:t>&amp; Practical </a:t>
            </a:r>
            <a:r>
              <a:rPr lang="en-US" dirty="0" smtClean="0">
                <a:solidFill>
                  <a:srgbClr val="002060"/>
                </a:solidFill>
              </a:rPr>
              <a:t>Implications</a:t>
            </a:r>
          </a:p>
          <a:p>
            <a:pPr marL="285750" indent="-285750" algn="just">
              <a:lnSpc>
                <a:spcPct val="150000"/>
              </a:lnSpc>
              <a:buFont typeface="Wingdings" pitchFamily="2" charset="2"/>
              <a:buChar char="q"/>
            </a:pPr>
            <a:r>
              <a:rPr lang="en-US" dirty="0" smtClean="0">
                <a:solidFill>
                  <a:srgbClr val="002060"/>
                </a:solidFill>
              </a:rPr>
              <a:t>Conclusion</a:t>
            </a:r>
          </a:p>
          <a:p>
            <a:pPr marL="285750" indent="-285750" algn="just">
              <a:lnSpc>
                <a:spcPct val="150000"/>
              </a:lnSpc>
              <a:buFont typeface="Wingdings" pitchFamily="2" charset="2"/>
              <a:buChar char="q"/>
            </a:pPr>
            <a:r>
              <a:rPr lang="en-US" dirty="0" smtClean="0">
                <a:solidFill>
                  <a:srgbClr val="002060"/>
                </a:solidFill>
              </a:rPr>
              <a:t>Future </a:t>
            </a:r>
            <a:r>
              <a:rPr lang="en-US" dirty="0">
                <a:solidFill>
                  <a:srgbClr val="002060"/>
                </a:solidFill>
              </a:rPr>
              <a:t>Scope of </a:t>
            </a:r>
            <a:r>
              <a:rPr lang="en-US" dirty="0" smtClean="0">
                <a:solidFill>
                  <a:srgbClr val="002060"/>
                </a:solidFill>
              </a:rPr>
              <a:t>Work</a:t>
            </a:r>
          </a:p>
          <a:p>
            <a:pPr marL="285750" indent="-285750" algn="just">
              <a:lnSpc>
                <a:spcPct val="150000"/>
              </a:lnSpc>
              <a:buFont typeface="Wingdings" pitchFamily="2" charset="2"/>
              <a:buChar char="q"/>
            </a:pPr>
            <a:r>
              <a:rPr lang="en-US" dirty="0">
                <a:solidFill>
                  <a:srgbClr val="002060"/>
                </a:solidFill>
              </a:rPr>
              <a:t>References</a:t>
            </a:r>
            <a:endParaRPr lang="en-US" dirty="0">
              <a:solidFill>
                <a:srgbClr val="002060"/>
              </a:solidFill>
            </a:endParaRPr>
          </a:p>
        </p:txBody>
      </p:sp>
    </p:spTree>
    <p:extLst>
      <p:ext uri="{BB962C8B-B14F-4D97-AF65-F5344CB8AC3E}">
        <p14:creationId xmlns:p14="http://schemas.microsoft.com/office/powerpoint/2010/main" val="1335048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echnogy Research and Innovation Centre\Conferences\2026\03_ICEMTEC 2026\Images\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6441547"/>
            <a:ext cx="2896761" cy="28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7848600" y="6402985"/>
            <a:ext cx="891338" cy="365125"/>
          </a:xfrm>
        </p:spPr>
        <p:txBody>
          <a:bodyPr/>
          <a:lstStyle/>
          <a:p>
            <a:fld id="{840D80F5-BE03-4164-AEA4-AC85BD388212}" type="datetime5">
              <a:rPr lang="en-US" smtClean="0">
                <a:solidFill>
                  <a:srgbClr val="0070C0"/>
                </a:solidFill>
              </a:rPr>
              <a:t>2-Feb-26</a:t>
            </a:fld>
            <a:r>
              <a:rPr lang="en-US" dirty="0" smtClean="0">
                <a:solidFill>
                  <a:srgbClr val="0070C0"/>
                </a:solidFill>
              </a:rPr>
              <a:t> |</a:t>
            </a:r>
            <a:endParaRPr lang="en-US" dirty="0">
              <a:solidFill>
                <a:srgbClr val="0070C0"/>
              </a:solidFill>
            </a:endParaRP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3</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7" name="Picture 3" descr="G:\Technogy Research and Innovation Centre\Conferences\2026\03_ICEMTEC 2026\Images\ICEMTEC Logo 2026_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101400"/>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a:t>
            </a:r>
            <a:r>
              <a:rPr lang="en-US" sz="1100" dirty="0" smtClean="0"/>
              <a:t>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smtClean="0">
                <a:solidFill>
                  <a:srgbClr val="002060"/>
                </a:solidFill>
              </a:rPr>
              <a:t>Any </a:t>
            </a:r>
            <a:r>
              <a:rPr lang="en-US" sz="1200" dirty="0">
                <a:solidFill>
                  <a:srgbClr val="002060"/>
                </a:solidFill>
              </a:rPr>
              <a:t>one </a:t>
            </a:r>
            <a:r>
              <a:rPr lang="en-US" sz="1200" dirty="0" smtClean="0">
                <a:solidFill>
                  <a:srgbClr val="002060"/>
                </a:solidFill>
              </a:rPr>
              <a:t>form - Paper Title / Institute / University /  Authors</a:t>
            </a:r>
            <a:endParaRPr lang="en-IN" sz="1200" dirty="0">
              <a:solidFill>
                <a:srgbClr val="002060"/>
              </a:solidFill>
            </a:endParaRPr>
          </a:p>
        </p:txBody>
      </p:sp>
      <p:sp>
        <p:nvSpPr>
          <p:cNvPr id="10" name="Rectangle 9"/>
          <p:cNvSpPr/>
          <p:nvPr/>
        </p:nvSpPr>
        <p:spPr>
          <a:xfrm>
            <a:off x="2325241" y="86380"/>
            <a:ext cx="4089902" cy="523220"/>
          </a:xfrm>
          <a:prstGeom prst="rect">
            <a:avLst/>
          </a:prstGeom>
        </p:spPr>
        <p:txBody>
          <a:bodyPr wrap="none">
            <a:spAutoFit/>
          </a:bodyPr>
          <a:lstStyle/>
          <a:p>
            <a:pPr algn="ctr"/>
            <a:r>
              <a:rPr lang="en-US" sz="2800" b="1" dirty="0" smtClean="0">
                <a:solidFill>
                  <a:srgbClr val="002060"/>
                </a:solidFill>
              </a:rPr>
              <a:t>Important Instructions_01</a:t>
            </a:r>
            <a:endParaRPr lang="en-US" sz="2800" b="1" dirty="0">
              <a:solidFill>
                <a:srgbClr val="002060"/>
              </a:solidFill>
            </a:endParaRPr>
          </a:p>
        </p:txBody>
      </p:sp>
      <p:sp>
        <p:nvSpPr>
          <p:cNvPr id="12" name="Rectangle 11"/>
          <p:cNvSpPr/>
          <p:nvPr/>
        </p:nvSpPr>
        <p:spPr>
          <a:xfrm>
            <a:off x="152400" y="830688"/>
            <a:ext cx="8839200" cy="2485617"/>
          </a:xfrm>
          <a:prstGeom prst="rect">
            <a:avLst/>
          </a:prstGeom>
        </p:spPr>
        <p:txBody>
          <a:bodyPr wrap="square">
            <a:spAutoFit/>
          </a:bodyPr>
          <a:lstStyle/>
          <a:p>
            <a:pPr algn="just">
              <a:lnSpc>
                <a:spcPct val="114000"/>
              </a:lnSpc>
            </a:pPr>
            <a:r>
              <a:rPr lang="en-US" dirty="0" smtClean="0">
                <a:solidFill>
                  <a:srgbClr val="FF0000"/>
                </a:solidFill>
              </a:rPr>
              <a:t>Following are important instruction to presenters. </a:t>
            </a:r>
          </a:p>
          <a:p>
            <a:pPr marL="285750" indent="-285750" algn="just">
              <a:lnSpc>
                <a:spcPct val="200000"/>
              </a:lnSpc>
              <a:buFont typeface="Wingdings" pitchFamily="2" charset="2"/>
              <a:buChar char="v"/>
            </a:pPr>
            <a:r>
              <a:rPr lang="en-US" dirty="0" smtClean="0">
                <a:solidFill>
                  <a:schemeClr val="accent6">
                    <a:lumMod val="75000"/>
                  </a:schemeClr>
                </a:solidFill>
              </a:rPr>
              <a:t>There is no limit for number of slides. </a:t>
            </a:r>
          </a:p>
          <a:p>
            <a:pPr marL="285750" indent="-285750" algn="just">
              <a:lnSpc>
                <a:spcPct val="200000"/>
              </a:lnSpc>
              <a:buFont typeface="Wingdings" pitchFamily="2" charset="2"/>
              <a:buChar char="v"/>
            </a:pPr>
            <a:r>
              <a:rPr lang="en-US" dirty="0" smtClean="0">
                <a:solidFill>
                  <a:schemeClr val="accent6">
                    <a:lumMod val="75000"/>
                  </a:schemeClr>
                </a:solidFill>
              </a:rPr>
              <a:t>However, presenter need to complete the presentation within 10 minutes. </a:t>
            </a:r>
          </a:p>
          <a:p>
            <a:pPr marL="285750" indent="-285750" algn="just">
              <a:lnSpc>
                <a:spcPct val="200000"/>
              </a:lnSpc>
              <a:buFont typeface="Wingdings" pitchFamily="2" charset="2"/>
              <a:buChar char="v"/>
            </a:pPr>
            <a:r>
              <a:rPr lang="en-US" dirty="0" smtClean="0">
                <a:solidFill>
                  <a:schemeClr val="accent6">
                    <a:lumMod val="75000"/>
                  </a:schemeClr>
                </a:solidFill>
              </a:rPr>
              <a:t>2 minutes for Q &amp; A.</a:t>
            </a:r>
          </a:p>
          <a:p>
            <a:pPr marL="285750" indent="-285750" algn="just">
              <a:lnSpc>
                <a:spcPct val="150000"/>
              </a:lnSpc>
              <a:buFont typeface="Wingdings" pitchFamily="2" charset="2"/>
              <a:buChar char="q"/>
            </a:pPr>
            <a:endParaRPr lang="en-US" dirty="0" smtClean="0">
              <a:solidFill>
                <a:srgbClr val="002060"/>
              </a:solidFill>
            </a:endParaRPr>
          </a:p>
        </p:txBody>
      </p:sp>
    </p:spTree>
    <p:extLst>
      <p:ext uri="{BB962C8B-B14F-4D97-AF65-F5344CB8AC3E}">
        <p14:creationId xmlns:p14="http://schemas.microsoft.com/office/powerpoint/2010/main" val="25896693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echnogy Research and Innovation Centre\Conferences\2026\03_ICEMTEC 2026\Images\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6441547"/>
            <a:ext cx="2896761" cy="28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7848600" y="6402985"/>
            <a:ext cx="891338" cy="365125"/>
          </a:xfrm>
        </p:spPr>
        <p:txBody>
          <a:bodyPr/>
          <a:lstStyle/>
          <a:p>
            <a:fld id="{840D80F5-BE03-4164-AEA4-AC85BD388212}" type="datetime5">
              <a:rPr lang="en-US" smtClean="0">
                <a:solidFill>
                  <a:srgbClr val="0070C0"/>
                </a:solidFill>
              </a:rPr>
              <a:t>2-Feb-26</a:t>
            </a:fld>
            <a:r>
              <a:rPr lang="en-US" dirty="0" smtClean="0">
                <a:solidFill>
                  <a:srgbClr val="0070C0"/>
                </a:solidFill>
              </a:rPr>
              <a:t> |</a:t>
            </a:r>
            <a:endParaRPr lang="en-US" dirty="0">
              <a:solidFill>
                <a:srgbClr val="0070C0"/>
              </a:solidFill>
            </a:endParaRP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4</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7" name="Picture 3" descr="G:\Technogy Research and Innovation Centre\Conferences\2026\03_ICEMTEC 2026\Images\ICEMTEC Logo 2026_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101400"/>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a:t>
            </a:r>
            <a:r>
              <a:rPr lang="en-US" sz="1100" dirty="0" smtClean="0"/>
              <a:t>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smtClean="0">
                <a:solidFill>
                  <a:srgbClr val="002060"/>
                </a:solidFill>
              </a:rPr>
              <a:t>Any </a:t>
            </a:r>
            <a:r>
              <a:rPr lang="en-US" sz="1200" dirty="0">
                <a:solidFill>
                  <a:srgbClr val="002060"/>
                </a:solidFill>
              </a:rPr>
              <a:t>one </a:t>
            </a:r>
            <a:r>
              <a:rPr lang="en-US" sz="1200" dirty="0" smtClean="0">
                <a:solidFill>
                  <a:srgbClr val="002060"/>
                </a:solidFill>
              </a:rPr>
              <a:t>form - Paper Title / Institute / University /  Authors</a:t>
            </a:r>
            <a:endParaRPr lang="en-IN" sz="1200" dirty="0">
              <a:solidFill>
                <a:srgbClr val="002060"/>
              </a:solidFill>
            </a:endParaRPr>
          </a:p>
        </p:txBody>
      </p:sp>
      <p:sp>
        <p:nvSpPr>
          <p:cNvPr id="10" name="Rectangle 9"/>
          <p:cNvSpPr/>
          <p:nvPr/>
        </p:nvSpPr>
        <p:spPr>
          <a:xfrm>
            <a:off x="2325241" y="86380"/>
            <a:ext cx="4089902" cy="523220"/>
          </a:xfrm>
          <a:prstGeom prst="rect">
            <a:avLst/>
          </a:prstGeom>
        </p:spPr>
        <p:txBody>
          <a:bodyPr wrap="none">
            <a:spAutoFit/>
          </a:bodyPr>
          <a:lstStyle/>
          <a:p>
            <a:pPr algn="ctr"/>
            <a:r>
              <a:rPr lang="en-US" sz="2800" b="1" dirty="0" smtClean="0">
                <a:solidFill>
                  <a:srgbClr val="002060"/>
                </a:solidFill>
              </a:rPr>
              <a:t>Important Instructions_02</a:t>
            </a:r>
            <a:endParaRPr lang="en-US" sz="2800" b="1" dirty="0">
              <a:solidFill>
                <a:srgbClr val="002060"/>
              </a:solidFill>
            </a:endParaRPr>
          </a:p>
        </p:txBody>
      </p:sp>
      <p:sp>
        <p:nvSpPr>
          <p:cNvPr id="12" name="Rectangle 11"/>
          <p:cNvSpPr/>
          <p:nvPr/>
        </p:nvSpPr>
        <p:spPr>
          <a:xfrm>
            <a:off x="152400" y="830688"/>
            <a:ext cx="8839200" cy="5394105"/>
          </a:xfrm>
          <a:prstGeom prst="rect">
            <a:avLst/>
          </a:prstGeom>
        </p:spPr>
        <p:txBody>
          <a:bodyPr wrap="square">
            <a:spAutoFit/>
          </a:bodyPr>
          <a:lstStyle/>
          <a:p>
            <a:pPr algn="just">
              <a:lnSpc>
                <a:spcPct val="114000"/>
              </a:lnSpc>
            </a:pPr>
            <a:r>
              <a:rPr lang="en-US" dirty="0" smtClean="0">
                <a:solidFill>
                  <a:srgbClr val="FF0000"/>
                </a:solidFill>
              </a:rPr>
              <a:t>Following are </a:t>
            </a:r>
            <a:r>
              <a:rPr lang="en-US" dirty="0">
                <a:solidFill>
                  <a:srgbClr val="FF0000"/>
                </a:solidFill>
              </a:rPr>
              <a:t>important </a:t>
            </a:r>
            <a:r>
              <a:rPr lang="en-US" dirty="0" smtClean="0">
                <a:solidFill>
                  <a:srgbClr val="FF0000"/>
                </a:solidFill>
              </a:rPr>
              <a:t>instruction to presenters. </a:t>
            </a:r>
          </a:p>
          <a:p>
            <a:pPr marL="285750" indent="-285750" algn="just">
              <a:lnSpc>
                <a:spcPct val="200000"/>
              </a:lnSpc>
              <a:buFont typeface="Wingdings" pitchFamily="2" charset="2"/>
              <a:buChar char="v"/>
            </a:pPr>
            <a:r>
              <a:rPr lang="en-US" dirty="0" smtClean="0">
                <a:solidFill>
                  <a:srgbClr val="002060"/>
                </a:solidFill>
              </a:rPr>
              <a:t>All figures and tables should be clear. They must be named.</a:t>
            </a:r>
          </a:p>
          <a:p>
            <a:pPr marL="285750" indent="-285750" algn="just">
              <a:lnSpc>
                <a:spcPct val="200000"/>
              </a:lnSpc>
              <a:buFont typeface="Wingdings" pitchFamily="2" charset="2"/>
              <a:buChar char="v"/>
            </a:pPr>
            <a:r>
              <a:rPr lang="en-US" dirty="0" smtClean="0">
                <a:solidFill>
                  <a:srgbClr val="002060"/>
                </a:solidFill>
              </a:rPr>
              <a:t>Figure title should be below figure</a:t>
            </a:r>
          </a:p>
          <a:p>
            <a:pPr marL="285750" indent="-285750" algn="just">
              <a:lnSpc>
                <a:spcPct val="200000"/>
              </a:lnSpc>
              <a:buFont typeface="Wingdings" pitchFamily="2" charset="2"/>
              <a:buChar char="v"/>
            </a:pPr>
            <a:r>
              <a:rPr lang="en-US" dirty="0" smtClean="0">
                <a:solidFill>
                  <a:srgbClr val="002060"/>
                </a:solidFill>
              </a:rPr>
              <a:t>Table title should be above table.</a:t>
            </a:r>
          </a:p>
          <a:p>
            <a:pPr marL="285750" indent="-285750" algn="just">
              <a:lnSpc>
                <a:spcPct val="200000"/>
              </a:lnSpc>
              <a:buFont typeface="Wingdings" pitchFamily="2" charset="2"/>
              <a:buChar char="v"/>
            </a:pPr>
            <a:r>
              <a:rPr lang="en-US" dirty="0" smtClean="0">
                <a:solidFill>
                  <a:srgbClr val="002060"/>
                </a:solidFill>
              </a:rPr>
              <a:t>All fonts should be readable where required in Figures and Tables</a:t>
            </a:r>
          </a:p>
          <a:p>
            <a:pPr marL="285750" indent="-285750" algn="just">
              <a:lnSpc>
                <a:spcPct val="200000"/>
              </a:lnSpc>
              <a:buFont typeface="Wingdings" pitchFamily="2" charset="2"/>
              <a:buChar char="v"/>
            </a:pPr>
            <a:r>
              <a:rPr lang="en-US" dirty="0" smtClean="0">
                <a:solidFill>
                  <a:srgbClr val="002060"/>
                </a:solidFill>
              </a:rPr>
              <a:t>Bullets can be selected appropriately.</a:t>
            </a:r>
          </a:p>
          <a:p>
            <a:pPr marL="285750" indent="-285750" algn="just">
              <a:lnSpc>
                <a:spcPct val="200000"/>
              </a:lnSpc>
              <a:buFont typeface="Wingdings" pitchFamily="2" charset="2"/>
              <a:buChar char="v"/>
            </a:pPr>
            <a:r>
              <a:rPr lang="en-US" dirty="0" smtClean="0">
                <a:solidFill>
                  <a:srgbClr val="002060"/>
                </a:solidFill>
              </a:rPr>
              <a:t>Any videos can be also added if required</a:t>
            </a:r>
          </a:p>
          <a:p>
            <a:pPr marL="285750" indent="-285750" algn="just">
              <a:lnSpc>
                <a:spcPct val="200000"/>
              </a:lnSpc>
              <a:buFont typeface="Wingdings" pitchFamily="2" charset="2"/>
              <a:buChar char="v"/>
            </a:pPr>
            <a:r>
              <a:rPr lang="en-US" dirty="0">
                <a:solidFill>
                  <a:srgbClr val="002060"/>
                </a:solidFill>
              </a:rPr>
              <a:t>Avoid crowded </a:t>
            </a:r>
            <a:r>
              <a:rPr lang="en-US" dirty="0" smtClean="0">
                <a:solidFill>
                  <a:srgbClr val="002060"/>
                </a:solidFill>
              </a:rPr>
              <a:t>slides and long sentence reading. </a:t>
            </a:r>
            <a:r>
              <a:rPr lang="en-US" dirty="0">
                <a:solidFill>
                  <a:srgbClr val="002060"/>
                </a:solidFill>
              </a:rPr>
              <a:t>Avoid crowded slides and long sentence reading. Avoid crowded slides and long sentence reading. Avoid crowded slides and long sentence reading. Avoid crowded slides and long sentence reading. </a:t>
            </a:r>
            <a:endParaRPr lang="en-US" dirty="0" smtClean="0">
              <a:solidFill>
                <a:srgbClr val="002060"/>
              </a:solidFill>
            </a:endParaRPr>
          </a:p>
        </p:txBody>
      </p:sp>
    </p:spTree>
    <p:extLst>
      <p:ext uri="{BB962C8B-B14F-4D97-AF65-F5344CB8AC3E}">
        <p14:creationId xmlns:p14="http://schemas.microsoft.com/office/powerpoint/2010/main" val="19543591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echnogy Research and Innovation Centre\Conferences\2026\03_ICEMTEC 2026\Images\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6441547"/>
            <a:ext cx="2896761" cy="28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7848600" y="6402985"/>
            <a:ext cx="891338" cy="365125"/>
          </a:xfrm>
        </p:spPr>
        <p:txBody>
          <a:bodyPr/>
          <a:lstStyle/>
          <a:p>
            <a:fld id="{840D80F5-BE03-4164-AEA4-AC85BD388212}" type="datetime5">
              <a:rPr lang="en-US" smtClean="0">
                <a:solidFill>
                  <a:srgbClr val="0070C0"/>
                </a:solidFill>
              </a:rPr>
              <a:t>2-Feb-26</a:t>
            </a:fld>
            <a:r>
              <a:rPr lang="en-US" dirty="0" smtClean="0">
                <a:solidFill>
                  <a:srgbClr val="0070C0"/>
                </a:solidFill>
              </a:rPr>
              <a:t> |</a:t>
            </a:r>
            <a:endParaRPr lang="en-US" dirty="0">
              <a:solidFill>
                <a:srgbClr val="0070C0"/>
              </a:solidFill>
            </a:endParaRP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5</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7" name="Picture 3" descr="G:\Technogy Research and Innovation Centre\Conferences\2026\03_ICEMTEC 2026\Images\ICEMTEC Logo 2026_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101400"/>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a:t>
            </a:r>
            <a:r>
              <a:rPr lang="en-US" sz="1100" dirty="0" smtClean="0"/>
              <a:t>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smtClean="0">
                <a:solidFill>
                  <a:srgbClr val="002060"/>
                </a:solidFill>
              </a:rPr>
              <a:t>Any </a:t>
            </a:r>
            <a:r>
              <a:rPr lang="en-US" sz="1200" dirty="0">
                <a:solidFill>
                  <a:srgbClr val="002060"/>
                </a:solidFill>
              </a:rPr>
              <a:t>one </a:t>
            </a:r>
            <a:r>
              <a:rPr lang="en-US" sz="1200" dirty="0" smtClean="0">
                <a:solidFill>
                  <a:srgbClr val="002060"/>
                </a:solidFill>
              </a:rPr>
              <a:t>form - Paper Title / Institute / University /  Authors</a:t>
            </a:r>
            <a:endParaRPr lang="en-IN" sz="1200" dirty="0">
              <a:solidFill>
                <a:srgbClr val="002060"/>
              </a:solidFill>
            </a:endParaRPr>
          </a:p>
        </p:txBody>
      </p:sp>
      <p:sp>
        <p:nvSpPr>
          <p:cNvPr id="10" name="Rectangle 9"/>
          <p:cNvSpPr/>
          <p:nvPr/>
        </p:nvSpPr>
        <p:spPr>
          <a:xfrm>
            <a:off x="2325241" y="86380"/>
            <a:ext cx="4089902" cy="523220"/>
          </a:xfrm>
          <a:prstGeom prst="rect">
            <a:avLst/>
          </a:prstGeom>
        </p:spPr>
        <p:txBody>
          <a:bodyPr wrap="none">
            <a:spAutoFit/>
          </a:bodyPr>
          <a:lstStyle/>
          <a:p>
            <a:pPr algn="ctr"/>
            <a:r>
              <a:rPr lang="en-US" sz="2800" b="1" dirty="0" smtClean="0">
                <a:solidFill>
                  <a:srgbClr val="002060"/>
                </a:solidFill>
              </a:rPr>
              <a:t>Important Instructions_02</a:t>
            </a:r>
            <a:endParaRPr lang="en-US" sz="2800" b="1" dirty="0">
              <a:solidFill>
                <a:srgbClr val="002060"/>
              </a:solidFill>
            </a:endParaRPr>
          </a:p>
        </p:txBody>
      </p:sp>
      <p:sp>
        <p:nvSpPr>
          <p:cNvPr id="12" name="Rectangle 11"/>
          <p:cNvSpPr/>
          <p:nvPr/>
        </p:nvSpPr>
        <p:spPr>
          <a:xfrm>
            <a:off x="152400" y="830688"/>
            <a:ext cx="8839200" cy="3732112"/>
          </a:xfrm>
          <a:prstGeom prst="rect">
            <a:avLst/>
          </a:prstGeom>
        </p:spPr>
        <p:txBody>
          <a:bodyPr wrap="square">
            <a:spAutoFit/>
          </a:bodyPr>
          <a:lstStyle/>
          <a:p>
            <a:pPr algn="just">
              <a:lnSpc>
                <a:spcPct val="114000"/>
              </a:lnSpc>
            </a:pPr>
            <a:r>
              <a:rPr lang="en-US" dirty="0" smtClean="0">
                <a:solidFill>
                  <a:srgbClr val="FF0000"/>
                </a:solidFill>
              </a:rPr>
              <a:t>Following are </a:t>
            </a:r>
            <a:r>
              <a:rPr lang="en-US" dirty="0">
                <a:solidFill>
                  <a:srgbClr val="FF0000"/>
                </a:solidFill>
              </a:rPr>
              <a:t>important </a:t>
            </a:r>
            <a:r>
              <a:rPr lang="en-US" dirty="0" smtClean="0">
                <a:solidFill>
                  <a:srgbClr val="FF0000"/>
                </a:solidFill>
              </a:rPr>
              <a:t>instruction to presenters. </a:t>
            </a:r>
          </a:p>
          <a:p>
            <a:pPr marL="285750" indent="-285750" algn="just">
              <a:lnSpc>
                <a:spcPct val="200000"/>
              </a:lnSpc>
              <a:buFont typeface="Wingdings" pitchFamily="2" charset="2"/>
              <a:buChar char="v"/>
            </a:pPr>
            <a:r>
              <a:rPr lang="en-US" dirty="0" smtClean="0">
                <a:solidFill>
                  <a:srgbClr val="002060"/>
                </a:solidFill>
              </a:rPr>
              <a:t>All figures and tables should be clear. They must be named.</a:t>
            </a:r>
          </a:p>
          <a:p>
            <a:pPr marL="285750" indent="-285750" algn="just">
              <a:lnSpc>
                <a:spcPct val="200000"/>
              </a:lnSpc>
              <a:buFont typeface="Wingdings" pitchFamily="2" charset="2"/>
              <a:buChar char="v"/>
            </a:pPr>
            <a:r>
              <a:rPr lang="en-US" dirty="0" smtClean="0">
                <a:solidFill>
                  <a:srgbClr val="002060"/>
                </a:solidFill>
              </a:rPr>
              <a:t>Figure title should be below figure</a:t>
            </a:r>
          </a:p>
          <a:p>
            <a:pPr marL="285750" indent="-285750" algn="just">
              <a:lnSpc>
                <a:spcPct val="200000"/>
              </a:lnSpc>
              <a:buFont typeface="Wingdings" pitchFamily="2" charset="2"/>
              <a:buChar char="v"/>
            </a:pPr>
            <a:r>
              <a:rPr lang="en-US" dirty="0" smtClean="0">
                <a:solidFill>
                  <a:srgbClr val="002060"/>
                </a:solidFill>
              </a:rPr>
              <a:t>Table title should be above table.</a:t>
            </a:r>
          </a:p>
          <a:p>
            <a:pPr marL="285750" indent="-285750" algn="just">
              <a:lnSpc>
                <a:spcPct val="200000"/>
              </a:lnSpc>
              <a:buFont typeface="Wingdings" pitchFamily="2" charset="2"/>
              <a:buChar char="v"/>
            </a:pPr>
            <a:r>
              <a:rPr lang="en-US" dirty="0" smtClean="0">
                <a:solidFill>
                  <a:srgbClr val="002060"/>
                </a:solidFill>
              </a:rPr>
              <a:t>All fonts should be readable where required in Figures and Tables</a:t>
            </a:r>
          </a:p>
          <a:p>
            <a:pPr marL="285750" indent="-285750" algn="just">
              <a:lnSpc>
                <a:spcPct val="200000"/>
              </a:lnSpc>
              <a:buFont typeface="Wingdings" pitchFamily="2" charset="2"/>
              <a:buChar char="v"/>
            </a:pPr>
            <a:r>
              <a:rPr lang="en-US" dirty="0" smtClean="0">
                <a:solidFill>
                  <a:srgbClr val="002060"/>
                </a:solidFill>
              </a:rPr>
              <a:t>Bullets can be selected appropriately.</a:t>
            </a:r>
          </a:p>
          <a:p>
            <a:pPr marL="285750" indent="-285750" algn="just">
              <a:lnSpc>
                <a:spcPct val="200000"/>
              </a:lnSpc>
              <a:buFont typeface="Wingdings" pitchFamily="2" charset="2"/>
              <a:buChar char="v"/>
            </a:pPr>
            <a:r>
              <a:rPr lang="en-US" dirty="0" smtClean="0">
                <a:solidFill>
                  <a:srgbClr val="002060"/>
                </a:solidFill>
              </a:rPr>
              <a:t>Any videos can be also added if required</a:t>
            </a:r>
          </a:p>
        </p:txBody>
      </p:sp>
    </p:spTree>
    <p:extLst>
      <p:ext uri="{BB962C8B-B14F-4D97-AF65-F5344CB8AC3E}">
        <p14:creationId xmlns:p14="http://schemas.microsoft.com/office/powerpoint/2010/main" val="27216081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echnogy Research and Innovation Centre\Conferences\2026\03_ICEMTEC 2026\Images\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6441547"/>
            <a:ext cx="2896761" cy="28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7848600" y="6402985"/>
            <a:ext cx="891338" cy="365125"/>
          </a:xfrm>
        </p:spPr>
        <p:txBody>
          <a:bodyPr/>
          <a:lstStyle/>
          <a:p>
            <a:fld id="{840D80F5-BE03-4164-AEA4-AC85BD388212}" type="datetime5">
              <a:rPr lang="en-US" smtClean="0">
                <a:solidFill>
                  <a:srgbClr val="0070C0"/>
                </a:solidFill>
              </a:rPr>
              <a:t>2-Feb-26</a:t>
            </a:fld>
            <a:r>
              <a:rPr lang="en-US" dirty="0" smtClean="0">
                <a:solidFill>
                  <a:srgbClr val="0070C0"/>
                </a:solidFill>
              </a:rPr>
              <a:t> |</a:t>
            </a:r>
            <a:endParaRPr lang="en-US" dirty="0">
              <a:solidFill>
                <a:srgbClr val="0070C0"/>
              </a:solidFill>
            </a:endParaRP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6</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7" name="Picture 3" descr="G:\Technogy Research and Innovation Centre\Conferences\2026\03_ICEMTEC 2026\Images\ICEMTEC Logo 2026_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101400"/>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a:t>
            </a:r>
            <a:r>
              <a:rPr lang="en-US" sz="1100" dirty="0" smtClean="0"/>
              <a:t>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smtClean="0">
                <a:solidFill>
                  <a:srgbClr val="002060"/>
                </a:solidFill>
              </a:rPr>
              <a:t>Any </a:t>
            </a:r>
            <a:r>
              <a:rPr lang="en-US" sz="1200" dirty="0">
                <a:solidFill>
                  <a:srgbClr val="002060"/>
                </a:solidFill>
              </a:rPr>
              <a:t>one </a:t>
            </a:r>
            <a:r>
              <a:rPr lang="en-US" sz="1200" dirty="0" smtClean="0">
                <a:solidFill>
                  <a:srgbClr val="002060"/>
                </a:solidFill>
              </a:rPr>
              <a:t>form - Paper Title / Institute / University /  Authors</a:t>
            </a:r>
            <a:endParaRPr lang="en-IN" sz="1200" dirty="0">
              <a:solidFill>
                <a:srgbClr val="002060"/>
              </a:solidFill>
            </a:endParaRPr>
          </a:p>
        </p:txBody>
      </p:sp>
      <p:sp>
        <p:nvSpPr>
          <p:cNvPr id="10" name="Rectangle 9"/>
          <p:cNvSpPr/>
          <p:nvPr/>
        </p:nvSpPr>
        <p:spPr>
          <a:xfrm>
            <a:off x="2325241" y="86380"/>
            <a:ext cx="4089902" cy="523220"/>
          </a:xfrm>
          <a:prstGeom prst="rect">
            <a:avLst/>
          </a:prstGeom>
        </p:spPr>
        <p:txBody>
          <a:bodyPr wrap="none">
            <a:spAutoFit/>
          </a:bodyPr>
          <a:lstStyle/>
          <a:p>
            <a:pPr algn="ctr"/>
            <a:r>
              <a:rPr lang="en-US" sz="2800" b="1" dirty="0" smtClean="0">
                <a:solidFill>
                  <a:srgbClr val="002060"/>
                </a:solidFill>
              </a:rPr>
              <a:t>Important Instructions_03</a:t>
            </a:r>
            <a:endParaRPr lang="en-US" sz="2800" b="1" dirty="0">
              <a:solidFill>
                <a:srgbClr val="002060"/>
              </a:solidFill>
            </a:endParaRPr>
          </a:p>
        </p:txBody>
      </p:sp>
      <p:sp>
        <p:nvSpPr>
          <p:cNvPr id="12" name="Rectangle 11"/>
          <p:cNvSpPr/>
          <p:nvPr/>
        </p:nvSpPr>
        <p:spPr>
          <a:xfrm>
            <a:off x="152400" y="830688"/>
            <a:ext cx="8839200" cy="2070118"/>
          </a:xfrm>
          <a:prstGeom prst="rect">
            <a:avLst/>
          </a:prstGeom>
        </p:spPr>
        <p:txBody>
          <a:bodyPr wrap="square">
            <a:spAutoFit/>
          </a:bodyPr>
          <a:lstStyle/>
          <a:p>
            <a:pPr algn="just">
              <a:lnSpc>
                <a:spcPct val="114000"/>
              </a:lnSpc>
            </a:pPr>
            <a:r>
              <a:rPr lang="en-US" dirty="0" smtClean="0">
                <a:solidFill>
                  <a:srgbClr val="FF0000"/>
                </a:solidFill>
              </a:rPr>
              <a:t>Following are </a:t>
            </a:r>
            <a:r>
              <a:rPr lang="en-US" dirty="0">
                <a:solidFill>
                  <a:srgbClr val="FF0000"/>
                </a:solidFill>
              </a:rPr>
              <a:t>important </a:t>
            </a:r>
            <a:r>
              <a:rPr lang="en-US" dirty="0" smtClean="0">
                <a:solidFill>
                  <a:srgbClr val="FF0000"/>
                </a:solidFill>
              </a:rPr>
              <a:t>instruction to presenters. </a:t>
            </a:r>
          </a:p>
          <a:p>
            <a:pPr marL="285750" indent="-285750" algn="just">
              <a:lnSpc>
                <a:spcPct val="200000"/>
              </a:lnSpc>
              <a:buFont typeface="Wingdings" pitchFamily="2" charset="2"/>
              <a:buChar char="v"/>
            </a:pPr>
            <a:r>
              <a:rPr lang="en-US" dirty="0" smtClean="0">
                <a:solidFill>
                  <a:schemeClr val="accent6">
                    <a:lumMod val="75000"/>
                  </a:schemeClr>
                </a:solidFill>
              </a:rPr>
              <a:t>Change </a:t>
            </a:r>
            <a:r>
              <a:rPr lang="en-US" dirty="0">
                <a:solidFill>
                  <a:schemeClr val="accent6">
                    <a:lumMod val="75000"/>
                  </a:schemeClr>
                </a:solidFill>
              </a:rPr>
              <a:t>the Color and Size as per your need </a:t>
            </a:r>
            <a:endParaRPr lang="en-US" dirty="0" smtClean="0">
              <a:solidFill>
                <a:schemeClr val="accent6">
                  <a:lumMod val="75000"/>
                </a:schemeClr>
              </a:solidFill>
            </a:endParaRPr>
          </a:p>
          <a:p>
            <a:pPr marL="285750" indent="-285750" algn="just">
              <a:lnSpc>
                <a:spcPct val="200000"/>
              </a:lnSpc>
              <a:buFont typeface="Wingdings" pitchFamily="2" charset="2"/>
              <a:buChar char="v"/>
            </a:pPr>
            <a:r>
              <a:rPr lang="en-US" dirty="0" smtClean="0">
                <a:solidFill>
                  <a:schemeClr val="accent6">
                    <a:lumMod val="75000"/>
                  </a:schemeClr>
                </a:solidFill>
              </a:rPr>
              <a:t>Use </a:t>
            </a:r>
            <a:r>
              <a:rPr lang="en-US" dirty="0">
                <a:solidFill>
                  <a:schemeClr val="accent6">
                    <a:lumMod val="75000"/>
                  </a:schemeClr>
                </a:solidFill>
              </a:rPr>
              <a:t>only Arial or Calibri font for all </a:t>
            </a:r>
            <a:r>
              <a:rPr lang="en-US" dirty="0" smtClean="0">
                <a:solidFill>
                  <a:schemeClr val="accent6">
                    <a:lumMod val="75000"/>
                  </a:schemeClr>
                </a:solidFill>
              </a:rPr>
              <a:t>slides</a:t>
            </a:r>
          </a:p>
          <a:p>
            <a:pPr marL="285750" indent="-285750" algn="just">
              <a:lnSpc>
                <a:spcPct val="200000"/>
              </a:lnSpc>
              <a:buFont typeface="Wingdings" pitchFamily="2" charset="2"/>
              <a:buChar char="v"/>
            </a:pPr>
            <a:r>
              <a:rPr lang="en-US" dirty="0" smtClean="0">
                <a:solidFill>
                  <a:schemeClr val="accent6">
                    <a:lumMod val="75000"/>
                  </a:schemeClr>
                </a:solidFill>
              </a:rPr>
              <a:t>Line </a:t>
            </a:r>
            <a:r>
              <a:rPr lang="en-US" dirty="0">
                <a:solidFill>
                  <a:schemeClr val="accent6">
                    <a:lumMod val="75000"/>
                  </a:schemeClr>
                </a:solidFill>
              </a:rPr>
              <a:t>spacing </a:t>
            </a:r>
            <a:r>
              <a:rPr lang="en-US" dirty="0" smtClean="0">
                <a:solidFill>
                  <a:schemeClr val="accent6">
                    <a:lumMod val="75000"/>
                  </a:schemeClr>
                </a:solidFill>
              </a:rPr>
              <a:t>should be between 1.15 </a:t>
            </a:r>
            <a:r>
              <a:rPr lang="en-US" dirty="0">
                <a:solidFill>
                  <a:schemeClr val="accent6">
                    <a:lumMod val="75000"/>
                  </a:schemeClr>
                </a:solidFill>
              </a:rPr>
              <a:t>to </a:t>
            </a:r>
            <a:r>
              <a:rPr lang="en-US" dirty="0" smtClean="0">
                <a:solidFill>
                  <a:schemeClr val="accent6">
                    <a:lumMod val="75000"/>
                  </a:schemeClr>
                </a:solidFill>
              </a:rPr>
              <a:t>2</a:t>
            </a:r>
          </a:p>
        </p:txBody>
      </p:sp>
    </p:spTree>
    <p:extLst>
      <p:ext uri="{BB962C8B-B14F-4D97-AF65-F5344CB8AC3E}">
        <p14:creationId xmlns:p14="http://schemas.microsoft.com/office/powerpoint/2010/main" val="39401913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echnogy Research and Innovation Centre\Conferences\2026\03_ICEMTEC 2026\Images\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6441547"/>
            <a:ext cx="2896761" cy="28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7848600" y="6402985"/>
            <a:ext cx="891338" cy="365125"/>
          </a:xfrm>
        </p:spPr>
        <p:txBody>
          <a:bodyPr/>
          <a:lstStyle/>
          <a:p>
            <a:fld id="{840D80F5-BE03-4164-AEA4-AC85BD388212}" type="datetime5">
              <a:rPr lang="en-US" smtClean="0">
                <a:solidFill>
                  <a:srgbClr val="0070C0"/>
                </a:solidFill>
              </a:rPr>
              <a:t>2-Feb-26</a:t>
            </a:fld>
            <a:r>
              <a:rPr lang="en-US" dirty="0" smtClean="0">
                <a:solidFill>
                  <a:srgbClr val="0070C0"/>
                </a:solidFill>
              </a:rPr>
              <a:t> |</a:t>
            </a:r>
            <a:endParaRPr lang="en-US" dirty="0">
              <a:solidFill>
                <a:srgbClr val="0070C0"/>
              </a:solidFill>
            </a:endParaRP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7</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7" name="Picture 3" descr="G:\Technogy Research and Innovation Centre\Conferences\2026\03_ICEMTEC 2026\Images\ICEMTEC Logo 2026_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101400"/>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a:t>
            </a:r>
            <a:r>
              <a:rPr lang="en-US" sz="1100" dirty="0" smtClean="0"/>
              <a:t>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smtClean="0">
                <a:solidFill>
                  <a:srgbClr val="002060"/>
                </a:solidFill>
              </a:rPr>
              <a:t>Any </a:t>
            </a:r>
            <a:r>
              <a:rPr lang="en-US" sz="1200" dirty="0">
                <a:solidFill>
                  <a:srgbClr val="002060"/>
                </a:solidFill>
              </a:rPr>
              <a:t>one </a:t>
            </a:r>
            <a:r>
              <a:rPr lang="en-US" sz="1200" dirty="0" smtClean="0">
                <a:solidFill>
                  <a:srgbClr val="002060"/>
                </a:solidFill>
              </a:rPr>
              <a:t>form - Paper Title / Institute / University /  Authors</a:t>
            </a:r>
            <a:endParaRPr lang="en-IN" sz="1200" dirty="0">
              <a:solidFill>
                <a:srgbClr val="002060"/>
              </a:solidFill>
            </a:endParaRPr>
          </a:p>
        </p:txBody>
      </p:sp>
      <p:sp>
        <p:nvSpPr>
          <p:cNvPr id="10" name="Rectangle 9"/>
          <p:cNvSpPr/>
          <p:nvPr/>
        </p:nvSpPr>
        <p:spPr>
          <a:xfrm>
            <a:off x="2325241" y="86380"/>
            <a:ext cx="4089902" cy="523220"/>
          </a:xfrm>
          <a:prstGeom prst="rect">
            <a:avLst/>
          </a:prstGeom>
        </p:spPr>
        <p:txBody>
          <a:bodyPr wrap="none">
            <a:spAutoFit/>
          </a:bodyPr>
          <a:lstStyle/>
          <a:p>
            <a:pPr algn="ctr"/>
            <a:r>
              <a:rPr lang="en-US" sz="2800" b="1" dirty="0" smtClean="0">
                <a:solidFill>
                  <a:srgbClr val="002060"/>
                </a:solidFill>
              </a:rPr>
              <a:t>Important Instructions_04</a:t>
            </a:r>
            <a:endParaRPr lang="en-US" sz="2800" b="1" dirty="0">
              <a:solidFill>
                <a:srgbClr val="002060"/>
              </a:solidFill>
            </a:endParaRPr>
          </a:p>
        </p:txBody>
      </p:sp>
      <p:sp>
        <p:nvSpPr>
          <p:cNvPr id="12" name="Rectangle 11"/>
          <p:cNvSpPr/>
          <p:nvPr/>
        </p:nvSpPr>
        <p:spPr>
          <a:xfrm>
            <a:off x="152400" y="830688"/>
            <a:ext cx="8839200" cy="2070118"/>
          </a:xfrm>
          <a:prstGeom prst="rect">
            <a:avLst/>
          </a:prstGeom>
        </p:spPr>
        <p:txBody>
          <a:bodyPr wrap="square">
            <a:spAutoFit/>
          </a:bodyPr>
          <a:lstStyle/>
          <a:p>
            <a:pPr algn="just">
              <a:lnSpc>
                <a:spcPct val="114000"/>
              </a:lnSpc>
            </a:pPr>
            <a:r>
              <a:rPr lang="en-US" dirty="0" smtClean="0">
                <a:solidFill>
                  <a:srgbClr val="FF0000"/>
                </a:solidFill>
              </a:rPr>
              <a:t>Following are </a:t>
            </a:r>
            <a:r>
              <a:rPr lang="en-US" dirty="0">
                <a:solidFill>
                  <a:srgbClr val="FF0000"/>
                </a:solidFill>
              </a:rPr>
              <a:t>important </a:t>
            </a:r>
            <a:r>
              <a:rPr lang="en-US" dirty="0" smtClean="0">
                <a:solidFill>
                  <a:srgbClr val="FF0000"/>
                </a:solidFill>
              </a:rPr>
              <a:t>instruction to presenters. </a:t>
            </a:r>
          </a:p>
          <a:p>
            <a:pPr marL="285750" indent="-285750" algn="just">
              <a:lnSpc>
                <a:spcPct val="150000"/>
              </a:lnSpc>
              <a:buFont typeface="Wingdings" pitchFamily="2" charset="2"/>
              <a:buChar char="v"/>
            </a:pPr>
            <a:r>
              <a:rPr lang="en-US" dirty="0" smtClean="0">
                <a:solidFill>
                  <a:srgbClr val="002060"/>
                </a:solidFill>
              </a:rPr>
              <a:t>These are general guidelines. However, the content will be changed based on the topic.</a:t>
            </a:r>
          </a:p>
          <a:p>
            <a:pPr marL="285750" indent="-285750" algn="just">
              <a:lnSpc>
                <a:spcPct val="150000"/>
              </a:lnSpc>
              <a:buFont typeface="Wingdings" pitchFamily="2" charset="2"/>
              <a:buChar char="v"/>
            </a:pPr>
            <a:r>
              <a:rPr lang="en-US" dirty="0" smtClean="0">
                <a:solidFill>
                  <a:schemeClr val="accent6">
                    <a:lumMod val="75000"/>
                  </a:schemeClr>
                </a:solidFill>
              </a:rPr>
              <a:t>It is desirable to prepare content so that it can be easily understand by audience and experts. </a:t>
            </a:r>
          </a:p>
          <a:p>
            <a:pPr marL="285750" indent="-285750" algn="just">
              <a:lnSpc>
                <a:spcPct val="150000"/>
              </a:lnSpc>
              <a:buFont typeface="Wingdings" pitchFamily="2" charset="2"/>
              <a:buChar char="q"/>
            </a:pPr>
            <a:endParaRPr lang="en-US" dirty="0" smtClean="0">
              <a:solidFill>
                <a:srgbClr val="002060"/>
              </a:solidFill>
            </a:endParaRPr>
          </a:p>
        </p:txBody>
      </p:sp>
    </p:spTree>
    <p:extLst>
      <p:ext uri="{BB962C8B-B14F-4D97-AF65-F5344CB8AC3E}">
        <p14:creationId xmlns:p14="http://schemas.microsoft.com/office/powerpoint/2010/main" val="7848090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echnogy Research and Innovation Centre\Conferences\2026\03_ICEMTEC 2026\Images\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6441547"/>
            <a:ext cx="2896761" cy="28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7848600" y="6402985"/>
            <a:ext cx="891338" cy="365125"/>
          </a:xfrm>
        </p:spPr>
        <p:txBody>
          <a:bodyPr/>
          <a:lstStyle/>
          <a:p>
            <a:fld id="{840D80F5-BE03-4164-AEA4-AC85BD388212}" type="datetime5">
              <a:rPr lang="en-US" smtClean="0">
                <a:solidFill>
                  <a:srgbClr val="0070C0"/>
                </a:solidFill>
              </a:rPr>
              <a:t>2-Feb-26</a:t>
            </a:fld>
            <a:r>
              <a:rPr lang="en-US" dirty="0" smtClean="0">
                <a:solidFill>
                  <a:srgbClr val="0070C0"/>
                </a:solidFill>
              </a:rPr>
              <a:t> |</a:t>
            </a:r>
            <a:endParaRPr lang="en-US" dirty="0">
              <a:solidFill>
                <a:srgbClr val="0070C0"/>
              </a:solidFill>
            </a:endParaRP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8</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7" name="Picture 3" descr="G:\Technogy Research and Innovation Centre\Conferences\2026\03_ICEMTEC 2026\Images\ICEMTEC Logo 2026_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101400"/>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a:t>
            </a:r>
            <a:r>
              <a:rPr lang="en-US" sz="1100" dirty="0" smtClean="0"/>
              <a:t>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smtClean="0">
                <a:solidFill>
                  <a:srgbClr val="002060"/>
                </a:solidFill>
              </a:rPr>
              <a:t>Any </a:t>
            </a:r>
            <a:r>
              <a:rPr lang="en-US" sz="1200" dirty="0">
                <a:solidFill>
                  <a:srgbClr val="002060"/>
                </a:solidFill>
              </a:rPr>
              <a:t>one </a:t>
            </a:r>
            <a:r>
              <a:rPr lang="en-US" sz="1200" dirty="0" smtClean="0">
                <a:solidFill>
                  <a:srgbClr val="002060"/>
                </a:solidFill>
              </a:rPr>
              <a:t>form - Paper Title / Institute / University /  Authors</a:t>
            </a:r>
            <a:endParaRPr lang="en-IN" sz="1200" dirty="0">
              <a:solidFill>
                <a:srgbClr val="002060"/>
              </a:solidFill>
            </a:endParaRPr>
          </a:p>
        </p:txBody>
      </p:sp>
      <p:sp>
        <p:nvSpPr>
          <p:cNvPr id="10" name="Rectangle 9"/>
          <p:cNvSpPr/>
          <p:nvPr/>
        </p:nvSpPr>
        <p:spPr>
          <a:xfrm>
            <a:off x="2325241" y="86380"/>
            <a:ext cx="4089902" cy="523220"/>
          </a:xfrm>
          <a:prstGeom prst="rect">
            <a:avLst/>
          </a:prstGeom>
        </p:spPr>
        <p:txBody>
          <a:bodyPr wrap="none">
            <a:spAutoFit/>
          </a:bodyPr>
          <a:lstStyle/>
          <a:p>
            <a:pPr algn="ctr"/>
            <a:r>
              <a:rPr lang="en-US" sz="2800" b="1" dirty="0" smtClean="0">
                <a:solidFill>
                  <a:srgbClr val="002060"/>
                </a:solidFill>
              </a:rPr>
              <a:t>Important Instructions_05</a:t>
            </a:r>
            <a:endParaRPr lang="en-US" sz="2800" b="1" dirty="0">
              <a:solidFill>
                <a:srgbClr val="002060"/>
              </a:solidFill>
            </a:endParaRPr>
          </a:p>
        </p:txBody>
      </p:sp>
      <p:sp>
        <p:nvSpPr>
          <p:cNvPr id="12" name="Rectangle 11"/>
          <p:cNvSpPr/>
          <p:nvPr/>
        </p:nvSpPr>
        <p:spPr>
          <a:xfrm>
            <a:off x="152400" y="830688"/>
            <a:ext cx="8839200" cy="2624116"/>
          </a:xfrm>
          <a:prstGeom prst="rect">
            <a:avLst/>
          </a:prstGeom>
        </p:spPr>
        <p:txBody>
          <a:bodyPr wrap="square">
            <a:spAutoFit/>
          </a:bodyPr>
          <a:lstStyle/>
          <a:p>
            <a:pPr algn="just">
              <a:lnSpc>
                <a:spcPct val="114000"/>
              </a:lnSpc>
            </a:pPr>
            <a:r>
              <a:rPr lang="en-US" dirty="0" smtClean="0">
                <a:solidFill>
                  <a:srgbClr val="0070C0"/>
                </a:solidFill>
              </a:rPr>
              <a:t>Following are </a:t>
            </a:r>
            <a:r>
              <a:rPr lang="en-US" dirty="0">
                <a:solidFill>
                  <a:srgbClr val="0070C0"/>
                </a:solidFill>
              </a:rPr>
              <a:t>important </a:t>
            </a:r>
            <a:r>
              <a:rPr lang="en-US" dirty="0" smtClean="0">
                <a:solidFill>
                  <a:srgbClr val="0070C0"/>
                </a:solidFill>
              </a:rPr>
              <a:t>instruction to presenters. </a:t>
            </a:r>
          </a:p>
          <a:p>
            <a:pPr marL="285750" indent="-285750" algn="just">
              <a:lnSpc>
                <a:spcPct val="200000"/>
              </a:lnSpc>
              <a:buFont typeface="Wingdings" pitchFamily="2" charset="2"/>
              <a:buChar char="v"/>
            </a:pPr>
            <a:r>
              <a:rPr lang="en-US" b="1" dirty="0" smtClean="0">
                <a:solidFill>
                  <a:srgbClr val="FF0000"/>
                </a:solidFill>
              </a:rPr>
              <a:t>Avoid </a:t>
            </a:r>
            <a:r>
              <a:rPr lang="en-US" b="1" dirty="0">
                <a:solidFill>
                  <a:srgbClr val="FF0000"/>
                </a:solidFill>
              </a:rPr>
              <a:t>crowded </a:t>
            </a:r>
            <a:r>
              <a:rPr lang="en-US" b="1" dirty="0" smtClean="0">
                <a:solidFill>
                  <a:srgbClr val="FF0000"/>
                </a:solidFill>
              </a:rPr>
              <a:t>slides and long sentence reading. </a:t>
            </a:r>
            <a:r>
              <a:rPr lang="en-US" dirty="0">
                <a:solidFill>
                  <a:srgbClr val="002060"/>
                </a:solidFill>
              </a:rPr>
              <a:t>Avoid crowded slides and long sentence reading. Avoid crowded slides and long sentence reading. Avoid crowded slides and long sentence reading. Avoid crowded slides and long sentence reading. Avoid crowded slides and long sentence reading. Avoid crowded slides and long sentence reading. </a:t>
            </a:r>
            <a:endParaRPr lang="en-US" dirty="0" smtClean="0">
              <a:solidFill>
                <a:srgbClr val="002060"/>
              </a:solidFill>
            </a:endParaRPr>
          </a:p>
        </p:txBody>
      </p:sp>
    </p:spTree>
    <p:extLst>
      <p:ext uri="{BB962C8B-B14F-4D97-AF65-F5344CB8AC3E}">
        <p14:creationId xmlns:p14="http://schemas.microsoft.com/office/powerpoint/2010/main" val="25103752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echnogy Research and Innovation Centre\Conferences\2026\03_ICEMTEC 2026\Images\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6441547"/>
            <a:ext cx="2896761" cy="28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7848600" y="6402985"/>
            <a:ext cx="891338" cy="365125"/>
          </a:xfrm>
        </p:spPr>
        <p:txBody>
          <a:bodyPr/>
          <a:lstStyle/>
          <a:p>
            <a:fld id="{840D80F5-BE03-4164-AEA4-AC85BD388212}" type="datetime5">
              <a:rPr lang="en-US" smtClean="0">
                <a:solidFill>
                  <a:srgbClr val="0070C0"/>
                </a:solidFill>
              </a:rPr>
              <a:t>2-Feb-26</a:t>
            </a:fld>
            <a:r>
              <a:rPr lang="en-US" dirty="0" smtClean="0">
                <a:solidFill>
                  <a:srgbClr val="0070C0"/>
                </a:solidFill>
              </a:rPr>
              <a:t> |</a:t>
            </a:r>
            <a:endParaRPr lang="en-US" dirty="0">
              <a:solidFill>
                <a:srgbClr val="0070C0"/>
              </a:solidFill>
            </a:endParaRP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9</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7" name="Picture 3" descr="G:\Technogy Research and Innovation Centre\Conferences\2026\03_ICEMTEC 2026\Images\ICEMTEC Logo 2026_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101400"/>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a:t>
            </a:r>
            <a:r>
              <a:rPr lang="en-US" sz="1100" dirty="0" smtClean="0"/>
              <a:t>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smtClean="0">
                <a:solidFill>
                  <a:srgbClr val="002060"/>
                </a:solidFill>
              </a:rPr>
              <a:t>Any </a:t>
            </a:r>
            <a:r>
              <a:rPr lang="en-US" sz="1200" dirty="0">
                <a:solidFill>
                  <a:srgbClr val="002060"/>
                </a:solidFill>
              </a:rPr>
              <a:t>one </a:t>
            </a:r>
            <a:r>
              <a:rPr lang="en-US" sz="1200" dirty="0" smtClean="0">
                <a:solidFill>
                  <a:srgbClr val="002060"/>
                </a:solidFill>
              </a:rPr>
              <a:t>form - Paper Title / Institute / University /  Authors</a:t>
            </a:r>
            <a:endParaRPr lang="en-IN" sz="1200" dirty="0">
              <a:solidFill>
                <a:srgbClr val="002060"/>
              </a:solidFill>
            </a:endParaRPr>
          </a:p>
        </p:txBody>
      </p:sp>
      <p:sp>
        <p:nvSpPr>
          <p:cNvPr id="10" name="Rectangle 9"/>
          <p:cNvSpPr/>
          <p:nvPr/>
        </p:nvSpPr>
        <p:spPr>
          <a:xfrm>
            <a:off x="2325241" y="86380"/>
            <a:ext cx="4089902" cy="523220"/>
          </a:xfrm>
          <a:prstGeom prst="rect">
            <a:avLst/>
          </a:prstGeom>
        </p:spPr>
        <p:txBody>
          <a:bodyPr wrap="none">
            <a:spAutoFit/>
          </a:bodyPr>
          <a:lstStyle/>
          <a:p>
            <a:pPr algn="ctr"/>
            <a:r>
              <a:rPr lang="en-US" sz="2800" b="1" dirty="0" smtClean="0">
                <a:solidFill>
                  <a:srgbClr val="002060"/>
                </a:solidFill>
              </a:rPr>
              <a:t>Important Instructions_05</a:t>
            </a:r>
            <a:endParaRPr lang="en-US" sz="2800" b="1" dirty="0">
              <a:solidFill>
                <a:srgbClr val="002060"/>
              </a:solidFill>
            </a:endParaRPr>
          </a:p>
        </p:txBody>
      </p:sp>
      <p:sp>
        <p:nvSpPr>
          <p:cNvPr id="12" name="Rectangle 11"/>
          <p:cNvSpPr/>
          <p:nvPr/>
        </p:nvSpPr>
        <p:spPr>
          <a:xfrm>
            <a:off x="152400" y="830688"/>
            <a:ext cx="8839200" cy="2685672"/>
          </a:xfrm>
          <a:prstGeom prst="rect">
            <a:avLst/>
          </a:prstGeom>
        </p:spPr>
        <p:txBody>
          <a:bodyPr wrap="square">
            <a:spAutoFit/>
          </a:bodyPr>
          <a:lstStyle/>
          <a:p>
            <a:pPr algn="just">
              <a:lnSpc>
                <a:spcPct val="114000"/>
              </a:lnSpc>
            </a:pPr>
            <a:r>
              <a:rPr lang="en-US" dirty="0" smtClean="0">
                <a:solidFill>
                  <a:srgbClr val="0070C0"/>
                </a:solidFill>
              </a:rPr>
              <a:t>Following are </a:t>
            </a:r>
            <a:r>
              <a:rPr lang="en-US" dirty="0">
                <a:solidFill>
                  <a:srgbClr val="0070C0"/>
                </a:solidFill>
              </a:rPr>
              <a:t>important </a:t>
            </a:r>
            <a:r>
              <a:rPr lang="en-US" dirty="0" smtClean="0">
                <a:solidFill>
                  <a:srgbClr val="0070C0"/>
                </a:solidFill>
              </a:rPr>
              <a:t>instruction to presenters. </a:t>
            </a:r>
          </a:p>
          <a:p>
            <a:pPr marL="285750" indent="-285750" algn="just">
              <a:lnSpc>
                <a:spcPct val="200000"/>
              </a:lnSpc>
              <a:buFont typeface="Wingdings" pitchFamily="2" charset="2"/>
              <a:buChar char="v"/>
            </a:pPr>
            <a:r>
              <a:rPr lang="en-US" dirty="0" smtClean="0">
                <a:solidFill>
                  <a:srgbClr val="002060"/>
                </a:solidFill>
              </a:rPr>
              <a:t>Avoid such </a:t>
            </a:r>
          </a:p>
          <a:p>
            <a:pPr lvl="3" algn="ctr"/>
            <a:r>
              <a:rPr lang="en-US" sz="5400" dirty="0" smtClean="0">
                <a:solidFill>
                  <a:srgbClr val="FF0000"/>
                </a:solidFill>
              </a:rPr>
              <a:t>too big fonts or </a:t>
            </a:r>
          </a:p>
          <a:p>
            <a:pPr lvl="3" algn="ctr">
              <a:lnSpc>
                <a:spcPct val="200000"/>
              </a:lnSpc>
            </a:pPr>
            <a:r>
              <a:rPr lang="en-US" sz="1100" dirty="0" smtClean="0">
                <a:solidFill>
                  <a:srgbClr val="FF0000"/>
                </a:solidFill>
              </a:rPr>
              <a:t>too small fonts</a:t>
            </a:r>
            <a:endParaRPr lang="en-US" sz="1100" dirty="0">
              <a:solidFill>
                <a:srgbClr val="FF0000"/>
              </a:solidFill>
            </a:endParaRPr>
          </a:p>
          <a:p>
            <a:pPr marL="285750" indent="-285750" algn="just">
              <a:lnSpc>
                <a:spcPct val="200000"/>
              </a:lnSpc>
              <a:buFont typeface="Wingdings" pitchFamily="2" charset="2"/>
              <a:buChar char="v"/>
            </a:pPr>
            <a:endParaRPr lang="en-US" dirty="0" smtClean="0">
              <a:solidFill>
                <a:srgbClr val="002060"/>
              </a:solidFill>
            </a:endParaRPr>
          </a:p>
        </p:txBody>
      </p:sp>
    </p:spTree>
    <p:extLst>
      <p:ext uri="{BB962C8B-B14F-4D97-AF65-F5344CB8AC3E}">
        <p14:creationId xmlns:p14="http://schemas.microsoft.com/office/powerpoint/2010/main" val="15679059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echnogy Research and Innovation Centre\Conferences\2026\03_ICEMTEC 2026\Images\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6441547"/>
            <a:ext cx="2896761" cy="28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7848600" y="6402985"/>
            <a:ext cx="891338" cy="365125"/>
          </a:xfrm>
        </p:spPr>
        <p:txBody>
          <a:bodyPr/>
          <a:lstStyle/>
          <a:p>
            <a:fld id="{840D80F5-BE03-4164-AEA4-AC85BD388212}" type="datetime5">
              <a:rPr lang="en-US" smtClean="0">
                <a:solidFill>
                  <a:srgbClr val="0070C0"/>
                </a:solidFill>
              </a:rPr>
              <a:t>2-Feb-26</a:t>
            </a:fld>
            <a:r>
              <a:rPr lang="en-US" dirty="0" smtClean="0">
                <a:solidFill>
                  <a:srgbClr val="0070C0"/>
                </a:solidFill>
              </a:rPr>
              <a:t> |</a:t>
            </a:r>
            <a:endParaRPr lang="en-US" dirty="0">
              <a:solidFill>
                <a:srgbClr val="0070C0"/>
              </a:solidFill>
            </a:endParaRP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10</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7" name="Picture 3" descr="G:\Technogy Research and Innovation Centre\Conferences\2026\03_ICEMTEC 2026\Images\ICEMTEC Logo 2026_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101400"/>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a:t>
            </a:r>
            <a:r>
              <a:rPr lang="en-US" sz="1100" dirty="0" smtClean="0"/>
              <a:t>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smtClean="0">
                <a:solidFill>
                  <a:srgbClr val="002060"/>
                </a:solidFill>
              </a:rPr>
              <a:t>Any </a:t>
            </a:r>
            <a:r>
              <a:rPr lang="en-US" sz="1200" dirty="0">
                <a:solidFill>
                  <a:srgbClr val="002060"/>
                </a:solidFill>
              </a:rPr>
              <a:t>one </a:t>
            </a:r>
            <a:r>
              <a:rPr lang="en-US" sz="1200" dirty="0" smtClean="0">
                <a:solidFill>
                  <a:srgbClr val="002060"/>
                </a:solidFill>
              </a:rPr>
              <a:t>form - Paper Title / Institute / University /  Authors</a:t>
            </a:r>
            <a:endParaRPr lang="en-IN" sz="1200" dirty="0">
              <a:solidFill>
                <a:srgbClr val="002060"/>
              </a:solidFill>
            </a:endParaRPr>
          </a:p>
        </p:txBody>
      </p:sp>
      <p:sp>
        <p:nvSpPr>
          <p:cNvPr id="10" name="Rectangle 9"/>
          <p:cNvSpPr/>
          <p:nvPr/>
        </p:nvSpPr>
        <p:spPr>
          <a:xfrm>
            <a:off x="3225908" y="86380"/>
            <a:ext cx="2288576" cy="523220"/>
          </a:xfrm>
          <a:prstGeom prst="rect">
            <a:avLst/>
          </a:prstGeom>
        </p:spPr>
        <p:txBody>
          <a:bodyPr wrap="none">
            <a:spAutoFit/>
          </a:bodyPr>
          <a:lstStyle/>
          <a:p>
            <a:pPr algn="ctr"/>
            <a:r>
              <a:rPr lang="en-US" sz="2800" b="1" dirty="0" smtClean="0">
                <a:solidFill>
                  <a:srgbClr val="002060"/>
                </a:solidFill>
              </a:rPr>
              <a:t>Sample Figure</a:t>
            </a:r>
            <a:endParaRPr lang="en-US" sz="2800" b="1" dirty="0">
              <a:solidFill>
                <a:srgbClr val="002060"/>
              </a:solidFill>
            </a:endParaRPr>
          </a:p>
        </p:txBody>
      </p:sp>
      <p:sp>
        <p:nvSpPr>
          <p:cNvPr id="12" name="Rectangle 11"/>
          <p:cNvSpPr/>
          <p:nvPr/>
        </p:nvSpPr>
        <p:spPr>
          <a:xfrm>
            <a:off x="152400" y="830688"/>
            <a:ext cx="8839200" cy="1239122"/>
          </a:xfrm>
          <a:prstGeom prst="rect">
            <a:avLst/>
          </a:prstGeom>
        </p:spPr>
        <p:txBody>
          <a:bodyPr wrap="square">
            <a:spAutoFit/>
          </a:bodyPr>
          <a:lstStyle/>
          <a:p>
            <a:pPr algn="just">
              <a:lnSpc>
                <a:spcPct val="114000"/>
              </a:lnSpc>
            </a:pPr>
            <a:r>
              <a:rPr lang="en-US" dirty="0" smtClean="0">
                <a:solidFill>
                  <a:srgbClr val="FF0000"/>
                </a:solidFill>
              </a:rPr>
              <a:t>Following are </a:t>
            </a:r>
            <a:r>
              <a:rPr lang="en-US" dirty="0">
                <a:solidFill>
                  <a:srgbClr val="FF0000"/>
                </a:solidFill>
              </a:rPr>
              <a:t>important </a:t>
            </a:r>
            <a:r>
              <a:rPr lang="en-US" dirty="0" smtClean="0">
                <a:solidFill>
                  <a:srgbClr val="FF0000"/>
                </a:solidFill>
              </a:rPr>
              <a:t>instruction to presenters. </a:t>
            </a:r>
          </a:p>
          <a:p>
            <a:pPr marL="285750" indent="-285750" algn="just">
              <a:lnSpc>
                <a:spcPct val="150000"/>
              </a:lnSpc>
              <a:buFont typeface="Wingdings" pitchFamily="2" charset="2"/>
              <a:buChar char="v"/>
            </a:pPr>
            <a:r>
              <a:rPr lang="en-US" dirty="0" smtClean="0">
                <a:solidFill>
                  <a:srgbClr val="002060"/>
                </a:solidFill>
              </a:rPr>
              <a:t>Use clear and readable figure</a:t>
            </a:r>
          </a:p>
          <a:p>
            <a:pPr marL="285750" indent="-285750" algn="just">
              <a:lnSpc>
                <a:spcPct val="150000"/>
              </a:lnSpc>
              <a:buFont typeface="Wingdings" pitchFamily="2" charset="2"/>
              <a:buChar char="q"/>
            </a:pPr>
            <a:endParaRPr lang="en-US" dirty="0" smtClean="0">
              <a:solidFill>
                <a:srgbClr val="002060"/>
              </a:solidFill>
            </a:endParaRPr>
          </a:p>
        </p:txBody>
      </p:sp>
      <p:sp>
        <p:nvSpPr>
          <p:cNvPr id="2" name="AutoShape 2" descr="What Is a Flowchart and How to Use It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051" name="Picture 3" descr="C:\Users\Admin\Downloads\flowchart-diagram-example.png"/>
          <p:cNvPicPr>
            <a:picLocks noChangeAspect="1" noChangeArrowheads="1"/>
          </p:cNvPicPr>
          <p:nvPr/>
        </p:nvPicPr>
        <p:blipFill rotWithShape="1">
          <a:blip r:embed="rId4">
            <a:extLst>
              <a:ext uri="{28A0092B-C50C-407E-A947-70E740481C1C}">
                <a14:useLocalDpi xmlns:a14="http://schemas.microsoft.com/office/drawing/2010/main" val="0"/>
              </a:ext>
            </a:extLst>
          </a:blip>
          <a:srcRect l="4762" t="21558" r="4962" b="20395"/>
          <a:stretch/>
        </p:blipFill>
        <p:spPr bwMode="auto">
          <a:xfrm>
            <a:off x="366971" y="1905000"/>
            <a:ext cx="8124826" cy="3295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590800" y="5373648"/>
            <a:ext cx="4193071" cy="369332"/>
          </a:xfrm>
          <a:prstGeom prst="rect">
            <a:avLst/>
          </a:prstGeom>
        </p:spPr>
        <p:txBody>
          <a:bodyPr wrap="none">
            <a:spAutoFit/>
          </a:bodyPr>
          <a:lstStyle/>
          <a:p>
            <a:pPr algn="ctr"/>
            <a:r>
              <a:rPr lang="en-US" dirty="0" smtClean="0">
                <a:solidFill>
                  <a:schemeClr val="accent6">
                    <a:lumMod val="75000"/>
                  </a:schemeClr>
                </a:solidFill>
              </a:rPr>
              <a:t>Sample Figure showing clarity and position</a:t>
            </a:r>
            <a:endParaRPr lang="en-US" dirty="0">
              <a:solidFill>
                <a:schemeClr val="accent6">
                  <a:lumMod val="75000"/>
                </a:schemeClr>
              </a:solidFill>
            </a:endParaRPr>
          </a:p>
        </p:txBody>
      </p:sp>
    </p:spTree>
    <p:extLst>
      <p:ext uri="{BB962C8B-B14F-4D97-AF65-F5344CB8AC3E}">
        <p14:creationId xmlns:p14="http://schemas.microsoft.com/office/powerpoint/2010/main" val="38060593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echnogy Research and Innovation Centre\Conferences\2026\03_ICEMTEC 2026\Images\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6441547"/>
            <a:ext cx="2896761" cy="28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7848600" y="6402985"/>
            <a:ext cx="891338" cy="365125"/>
          </a:xfrm>
        </p:spPr>
        <p:txBody>
          <a:bodyPr/>
          <a:lstStyle/>
          <a:p>
            <a:fld id="{840D80F5-BE03-4164-AEA4-AC85BD388212}" type="datetime5">
              <a:rPr lang="en-US" smtClean="0">
                <a:solidFill>
                  <a:srgbClr val="0070C0"/>
                </a:solidFill>
              </a:rPr>
              <a:t>2-Feb-26</a:t>
            </a:fld>
            <a:r>
              <a:rPr lang="en-US" dirty="0" smtClean="0">
                <a:solidFill>
                  <a:srgbClr val="0070C0"/>
                </a:solidFill>
              </a:rPr>
              <a:t> |</a:t>
            </a:r>
            <a:endParaRPr lang="en-US" dirty="0">
              <a:solidFill>
                <a:srgbClr val="0070C0"/>
              </a:solidFill>
            </a:endParaRP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11</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7" name="Picture 3" descr="G:\Technogy Research and Innovation Centre\Conferences\2026\03_ICEMTEC 2026\Images\ICEMTEC Logo 2026_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101400"/>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a:t>
            </a:r>
            <a:r>
              <a:rPr lang="en-US" sz="1100" dirty="0" smtClean="0"/>
              <a:t>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smtClean="0">
                <a:solidFill>
                  <a:srgbClr val="002060"/>
                </a:solidFill>
              </a:rPr>
              <a:t>Any </a:t>
            </a:r>
            <a:r>
              <a:rPr lang="en-US" sz="1200" dirty="0">
                <a:solidFill>
                  <a:srgbClr val="002060"/>
                </a:solidFill>
              </a:rPr>
              <a:t>one </a:t>
            </a:r>
            <a:r>
              <a:rPr lang="en-US" sz="1200" dirty="0" smtClean="0">
                <a:solidFill>
                  <a:srgbClr val="002060"/>
                </a:solidFill>
              </a:rPr>
              <a:t>form - Paper Title / Institute / University /  Authors</a:t>
            </a:r>
            <a:endParaRPr lang="en-IN" sz="1200" dirty="0">
              <a:solidFill>
                <a:srgbClr val="002060"/>
              </a:solidFill>
            </a:endParaRPr>
          </a:p>
        </p:txBody>
      </p:sp>
      <p:sp>
        <p:nvSpPr>
          <p:cNvPr id="10" name="Rectangle 9"/>
          <p:cNvSpPr/>
          <p:nvPr/>
        </p:nvSpPr>
        <p:spPr>
          <a:xfrm>
            <a:off x="3291183" y="86380"/>
            <a:ext cx="2158028" cy="523220"/>
          </a:xfrm>
          <a:prstGeom prst="rect">
            <a:avLst/>
          </a:prstGeom>
        </p:spPr>
        <p:txBody>
          <a:bodyPr wrap="none">
            <a:spAutoFit/>
          </a:bodyPr>
          <a:lstStyle/>
          <a:p>
            <a:pPr algn="ctr"/>
            <a:r>
              <a:rPr lang="en-US" sz="2800" b="1" dirty="0" smtClean="0">
                <a:solidFill>
                  <a:srgbClr val="002060"/>
                </a:solidFill>
              </a:rPr>
              <a:t>Sample Table</a:t>
            </a:r>
            <a:endParaRPr lang="en-US" sz="2800" b="1" dirty="0">
              <a:solidFill>
                <a:srgbClr val="002060"/>
              </a:solidFill>
            </a:endParaRPr>
          </a:p>
        </p:txBody>
      </p:sp>
      <p:sp>
        <p:nvSpPr>
          <p:cNvPr id="12" name="Rectangle 11"/>
          <p:cNvSpPr/>
          <p:nvPr/>
        </p:nvSpPr>
        <p:spPr>
          <a:xfrm>
            <a:off x="152400" y="830688"/>
            <a:ext cx="8839200" cy="823623"/>
          </a:xfrm>
          <a:prstGeom prst="rect">
            <a:avLst/>
          </a:prstGeom>
        </p:spPr>
        <p:txBody>
          <a:bodyPr wrap="square">
            <a:spAutoFit/>
          </a:bodyPr>
          <a:lstStyle/>
          <a:p>
            <a:pPr algn="just">
              <a:lnSpc>
                <a:spcPct val="114000"/>
              </a:lnSpc>
            </a:pPr>
            <a:r>
              <a:rPr lang="en-US" dirty="0" smtClean="0">
                <a:solidFill>
                  <a:srgbClr val="FF0000"/>
                </a:solidFill>
              </a:rPr>
              <a:t>Following are </a:t>
            </a:r>
            <a:r>
              <a:rPr lang="en-US" dirty="0">
                <a:solidFill>
                  <a:srgbClr val="FF0000"/>
                </a:solidFill>
              </a:rPr>
              <a:t>important </a:t>
            </a:r>
            <a:r>
              <a:rPr lang="en-US" dirty="0" smtClean="0">
                <a:solidFill>
                  <a:srgbClr val="FF0000"/>
                </a:solidFill>
              </a:rPr>
              <a:t>instruction to presenters. </a:t>
            </a:r>
          </a:p>
          <a:p>
            <a:pPr marL="285750" indent="-285750" algn="just">
              <a:lnSpc>
                <a:spcPct val="150000"/>
              </a:lnSpc>
              <a:buFont typeface="Wingdings" pitchFamily="2" charset="2"/>
              <a:buChar char="v"/>
            </a:pPr>
            <a:r>
              <a:rPr lang="en-US" dirty="0" smtClean="0">
                <a:solidFill>
                  <a:srgbClr val="002060"/>
                </a:solidFill>
              </a:rPr>
              <a:t>Use clear and readable table content</a:t>
            </a:r>
          </a:p>
        </p:txBody>
      </p:sp>
      <p:sp>
        <p:nvSpPr>
          <p:cNvPr id="2" name="AutoShape 2" descr="What Is a Flowchart and How to Use It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3" name="Rectangle 2"/>
          <p:cNvSpPr/>
          <p:nvPr/>
        </p:nvSpPr>
        <p:spPr>
          <a:xfrm>
            <a:off x="3015714" y="4572000"/>
            <a:ext cx="2886046" cy="369332"/>
          </a:xfrm>
          <a:prstGeom prst="rect">
            <a:avLst/>
          </a:prstGeom>
        </p:spPr>
        <p:txBody>
          <a:bodyPr wrap="none">
            <a:spAutoFit/>
          </a:bodyPr>
          <a:lstStyle/>
          <a:p>
            <a:pPr algn="ctr"/>
            <a:r>
              <a:rPr lang="en-US" dirty="0" smtClean="0">
                <a:solidFill>
                  <a:schemeClr val="accent6">
                    <a:lumMod val="75000"/>
                  </a:schemeClr>
                </a:solidFill>
              </a:rPr>
              <a:t>Sample Table showing clarity</a:t>
            </a:r>
            <a:endParaRPr lang="en-US" dirty="0">
              <a:solidFill>
                <a:schemeClr val="accent6">
                  <a:lumMod val="75000"/>
                </a:schemeClr>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2415075679"/>
              </p:ext>
            </p:extLst>
          </p:nvPr>
        </p:nvGraphicFramePr>
        <p:xfrm>
          <a:off x="460374" y="1905000"/>
          <a:ext cx="8455025" cy="2133600"/>
        </p:xfrm>
        <a:graphic>
          <a:graphicData uri="http://schemas.openxmlformats.org/drawingml/2006/table">
            <a:tbl>
              <a:tblPr firstRow="1" bandRow="1">
                <a:tableStyleId>{93296810-A885-4BE3-A3E7-6D5BEEA58F35}</a:tableStyleId>
              </a:tblPr>
              <a:tblGrid>
                <a:gridCol w="1691005"/>
                <a:gridCol w="1691005"/>
                <a:gridCol w="1691005"/>
                <a:gridCol w="1691005"/>
                <a:gridCol w="1691005"/>
              </a:tblGrid>
              <a:tr h="533400">
                <a:tc>
                  <a:txBody>
                    <a:bodyPr/>
                    <a:lstStyle/>
                    <a:p>
                      <a:pPr algn="ctr"/>
                      <a:r>
                        <a:rPr lang="en-US" dirty="0" smtClean="0"/>
                        <a:t>Parameter</a:t>
                      </a:r>
                      <a:endParaRPr lang="en-IN" dirty="0"/>
                    </a:p>
                  </a:txBody>
                  <a:tcPr/>
                </a:tc>
                <a:tc>
                  <a:txBody>
                    <a:bodyPr/>
                    <a:lstStyle/>
                    <a:p>
                      <a:pPr algn="ctr"/>
                      <a:r>
                        <a:rPr lang="en-US" dirty="0" smtClean="0"/>
                        <a:t>One</a:t>
                      </a:r>
                      <a:endParaRPr lang="en-IN" dirty="0"/>
                    </a:p>
                  </a:txBody>
                  <a:tcPr/>
                </a:tc>
                <a:tc>
                  <a:txBody>
                    <a:bodyPr/>
                    <a:lstStyle/>
                    <a:p>
                      <a:pPr algn="ctr"/>
                      <a:r>
                        <a:rPr lang="en-US" dirty="0" smtClean="0"/>
                        <a:t>Two</a:t>
                      </a:r>
                      <a:endParaRPr lang="en-IN" dirty="0"/>
                    </a:p>
                  </a:txBody>
                  <a:tcPr/>
                </a:tc>
                <a:tc>
                  <a:txBody>
                    <a:bodyPr/>
                    <a:lstStyle/>
                    <a:p>
                      <a:pPr algn="ctr"/>
                      <a:r>
                        <a:rPr lang="en-US" dirty="0" smtClean="0"/>
                        <a:t>Three</a:t>
                      </a:r>
                      <a:endParaRPr lang="en-IN" dirty="0"/>
                    </a:p>
                  </a:txBody>
                  <a:tcPr/>
                </a:tc>
                <a:tc>
                  <a:txBody>
                    <a:bodyPr/>
                    <a:lstStyle/>
                    <a:p>
                      <a:pPr algn="ctr"/>
                      <a:r>
                        <a:rPr lang="en-US" dirty="0" smtClean="0"/>
                        <a:t>Four</a:t>
                      </a:r>
                      <a:endParaRPr lang="en-IN" dirty="0"/>
                    </a:p>
                  </a:txBody>
                  <a:tcPr/>
                </a:tc>
              </a:tr>
              <a:tr h="533400">
                <a:tc>
                  <a:txBody>
                    <a:bodyPr/>
                    <a:lstStyle/>
                    <a:p>
                      <a:r>
                        <a:rPr lang="en-US" b="1" dirty="0" smtClean="0"/>
                        <a:t>Length</a:t>
                      </a:r>
                      <a:endParaRPr lang="en-IN" b="1" dirty="0"/>
                    </a:p>
                  </a:txBody>
                  <a:tcPr/>
                </a:tc>
                <a:tc>
                  <a:txBody>
                    <a:bodyPr/>
                    <a:lstStyle/>
                    <a:p>
                      <a:r>
                        <a:rPr lang="en-US" dirty="0" smtClean="0"/>
                        <a:t>256</a:t>
                      </a:r>
                      <a:endParaRPr lang="en-IN" dirty="0"/>
                    </a:p>
                  </a:txBody>
                  <a:tcPr/>
                </a:tc>
                <a:tc>
                  <a:txBody>
                    <a:bodyPr/>
                    <a:lstStyle/>
                    <a:p>
                      <a:r>
                        <a:rPr lang="en-US" dirty="0" smtClean="0"/>
                        <a:t>245</a:t>
                      </a:r>
                      <a:endParaRPr lang="en-IN" dirty="0"/>
                    </a:p>
                  </a:txBody>
                  <a:tcPr/>
                </a:tc>
                <a:tc>
                  <a:txBody>
                    <a:bodyPr/>
                    <a:lstStyle/>
                    <a:p>
                      <a:r>
                        <a:rPr lang="en-US" dirty="0" smtClean="0"/>
                        <a:t>654</a:t>
                      </a:r>
                      <a:endParaRPr lang="en-IN" dirty="0"/>
                    </a:p>
                  </a:txBody>
                  <a:tcPr/>
                </a:tc>
                <a:tc>
                  <a:txBody>
                    <a:bodyPr/>
                    <a:lstStyle/>
                    <a:p>
                      <a:r>
                        <a:rPr lang="en-US" dirty="0" smtClean="0"/>
                        <a:t>456</a:t>
                      </a:r>
                      <a:endParaRPr lang="en-IN" dirty="0"/>
                    </a:p>
                  </a:txBody>
                  <a:tcPr/>
                </a:tc>
              </a:tr>
              <a:tr h="533400">
                <a:tc>
                  <a:txBody>
                    <a:bodyPr/>
                    <a:lstStyle/>
                    <a:p>
                      <a:r>
                        <a:rPr lang="en-US" b="1" dirty="0" smtClean="0"/>
                        <a:t>Width</a:t>
                      </a:r>
                      <a:endParaRPr lang="en-IN" b="1" dirty="0"/>
                    </a:p>
                  </a:txBody>
                  <a:tcPr/>
                </a:tc>
                <a:tc>
                  <a:txBody>
                    <a:bodyPr/>
                    <a:lstStyle/>
                    <a:p>
                      <a:r>
                        <a:rPr lang="en-US" dirty="0" smtClean="0"/>
                        <a:t>55</a:t>
                      </a:r>
                      <a:endParaRPr lang="en-IN" dirty="0"/>
                    </a:p>
                  </a:txBody>
                  <a:tcPr/>
                </a:tc>
                <a:tc>
                  <a:txBody>
                    <a:bodyPr/>
                    <a:lstStyle/>
                    <a:p>
                      <a:r>
                        <a:rPr lang="en-US" dirty="0" smtClean="0"/>
                        <a:t>86</a:t>
                      </a:r>
                      <a:endParaRPr lang="en-IN" dirty="0"/>
                    </a:p>
                  </a:txBody>
                  <a:tcPr/>
                </a:tc>
                <a:tc>
                  <a:txBody>
                    <a:bodyPr/>
                    <a:lstStyle/>
                    <a:p>
                      <a:r>
                        <a:rPr lang="en-US" dirty="0" smtClean="0"/>
                        <a:t>79</a:t>
                      </a:r>
                      <a:endParaRPr lang="en-IN" dirty="0"/>
                    </a:p>
                  </a:txBody>
                  <a:tcPr/>
                </a:tc>
                <a:tc>
                  <a:txBody>
                    <a:bodyPr/>
                    <a:lstStyle/>
                    <a:p>
                      <a:r>
                        <a:rPr lang="en-US" dirty="0" smtClean="0"/>
                        <a:t>31</a:t>
                      </a:r>
                      <a:endParaRPr lang="en-IN" dirty="0"/>
                    </a:p>
                  </a:txBody>
                  <a:tcPr/>
                </a:tc>
              </a:tr>
              <a:tr h="533400">
                <a:tc>
                  <a:txBody>
                    <a:bodyPr/>
                    <a:lstStyle/>
                    <a:p>
                      <a:r>
                        <a:rPr lang="en-US" b="1" dirty="0" smtClean="0"/>
                        <a:t>Height</a:t>
                      </a:r>
                      <a:endParaRPr lang="en-IN" b="1" dirty="0"/>
                    </a:p>
                  </a:txBody>
                  <a:tcPr/>
                </a:tc>
                <a:tc>
                  <a:txBody>
                    <a:bodyPr/>
                    <a:lstStyle/>
                    <a:p>
                      <a:r>
                        <a:rPr lang="en-US" dirty="0" smtClean="0"/>
                        <a:t>789</a:t>
                      </a:r>
                      <a:endParaRPr lang="en-IN" dirty="0"/>
                    </a:p>
                  </a:txBody>
                  <a:tcPr/>
                </a:tc>
                <a:tc>
                  <a:txBody>
                    <a:bodyPr/>
                    <a:lstStyle/>
                    <a:p>
                      <a:r>
                        <a:rPr lang="en-US" dirty="0" smtClean="0"/>
                        <a:t>123</a:t>
                      </a:r>
                      <a:endParaRPr lang="en-IN" dirty="0"/>
                    </a:p>
                  </a:txBody>
                  <a:tcPr/>
                </a:tc>
                <a:tc>
                  <a:txBody>
                    <a:bodyPr/>
                    <a:lstStyle/>
                    <a:p>
                      <a:r>
                        <a:rPr lang="en-US" dirty="0" smtClean="0"/>
                        <a:t>369</a:t>
                      </a:r>
                      <a:endParaRPr lang="en-IN" dirty="0"/>
                    </a:p>
                  </a:txBody>
                  <a:tcPr/>
                </a:tc>
                <a:tc>
                  <a:txBody>
                    <a:bodyPr/>
                    <a:lstStyle/>
                    <a:p>
                      <a:r>
                        <a:rPr lang="en-US" dirty="0" smtClean="0"/>
                        <a:t>713</a:t>
                      </a:r>
                      <a:endParaRPr lang="en-IN" dirty="0"/>
                    </a:p>
                  </a:txBody>
                  <a:tcPr/>
                </a:tc>
              </a:tr>
            </a:tbl>
          </a:graphicData>
        </a:graphic>
      </p:graphicFrame>
    </p:spTree>
    <p:extLst>
      <p:ext uri="{BB962C8B-B14F-4D97-AF65-F5344CB8AC3E}">
        <p14:creationId xmlns:p14="http://schemas.microsoft.com/office/powerpoint/2010/main" val="21627670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echnogy Research and Innovation Centre\Conferences\2026\03_ICEMTEC 2026\Images\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6441547"/>
            <a:ext cx="2896761" cy="28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7848600" y="6402985"/>
            <a:ext cx="891338" cy="365125"/>
          </a:xfrm>
        </p:spPr>
        <p:txBody>
          <a:bodyPr/>
          <a:lstStyle/>
          <a:p>
            <a:fld id="{840D80F5-BE03-4164-AEA4-AC85BD388212}" type="datetime5">
              <a:rPr lang="en-US" smtClean="0">
                <a:solidFill>
                  <a:srgbClr val="0070C0"/>
                </a:solidFill>
              </a:rPr>
              <a:t>2-Feb-26</a:t>
            </a:fld>
            <a:r>
              <a:rPr lang="en-US" dirty="0" smtClean="0">
                <a:solidFill>
                  <a:srgbClr val="0070C0"/>
                </a:solidFill>
              </a:rPr>
              <a:t> |</a:t>
            </a:r>
            <a:endParaRPr lang="en-US" dirty="0">
              <a:solidFill>
                <a:srgbClr val="0070C0"/>
              </a:solidFill>
            </a:endParaRPr>
          </a:p>
        </p:txBody>
      </p:sp>
      <p:sp>
        <p:nvSpPr>
          <p:cNvPr id="5" name="Slide Number Placeholder 4"/>
          <p:cNvSpPr>
            <a:spLocks noGrp="1"/>
          </p:cNvSpPr>
          <p:nvPr>
            <p:ph type="sldNum" sz="quarter" idx="12"/>
          </p:nvPr>
        </p:nvSpPr>
        <p:spPr>
          <a:xfrm>
            <a:off x="8686800" y="6402985"/>
            <a:ext cx="381000" cy="365125"/>
          </a:xfrm>
        </p:spPr>
        <p:txBody>
          <a:bodyPr/>
          <a:lstStyle/>
          <a:p>
            <a:fld id="{B6F15528-21DE-4FAA-801E-634DDDAF4B2B}" type="slidenum">
              <a:rPr lang="en-US" smtClean="0">
                <a:solidFill>
                  <a:srgbClr val="002060"/>
                </a:solidFill>
              </a:rPr>
              <a:pPr/>
              <a:t>12</a:t>
            </a:fld>
            <a:endParaRPr lang="en-US" dirty="0">
              <a:solidFill>
                <a:srgbClr val="002060"/>
              </a:solidFill>
            </a:endParaRPr>
          </a:p>
        </p:txBody>
      </p:sp>
      <p:sp>
        <p:nvSpPr>
          <p:cNvPr id="6" name="Rectangle 5"/>
          <p:cNvSpPr/>
          <p:nvPr/>
        </p:nvSpPr>
        <p:spPr>
          <a:xfrm flipV="1">
            <a:off x="0" y="6294119"/>
            <a:ext cx="91440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flipV="1">
            <a:off x="0" y="685800"/>
            <a:ext cx="9144000"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7" name="Picture 3" descr="G:\Technogy Research and Innovation Centre\Conferences\2026\03_ICEMTEC 2026\Images\ICEMTEC Logo 2026_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101400"/>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954876" y="74056"/>
            <a:ext cx="1112924" cy="5355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a:t>
            </a:r>
            <a:r>
              <a:rPr lang="en-US" sz="1100" dirty="0" smtClean="0"/>
              <a:t>logo </a:t>
            </a:r>
          </a:p>
        </p:txBody>
      </p:sp>
      <p:sp>
        <p:nvSpPr>
          <p:cNvPr id="9" name="Rectangle 8"/>
          <p:cNvSpPr/>
          <p:nvPr/>
        </p:nvSpPr>
        <p:spPr>
          <a:xfrm>
            <a:off x="3048000" y="6447048"/>
            <a:ext cx="4648200" cy="276999"/>
          </a:xfrm>
          <a:prstGeom prst="rect">
            <a:avLst/>
          </a:prstGeom>
        </p:spPr>
        <p:txBody>
          <a:bodyPr wrap="square">
            <a:spAutoFit/>
          </a:bodyPr>
          <a:lstStyle/>
          <a:p>
            <a:r>
              <a:rPr lang="en-US" sz="1200" dirty="0" smtClean="0">
                <a:solidFill>
                  <a:srgbClr val="002060"/>
                </a:solidFill>
              </a:rPr>
              <a:t>Any </a:t>
            </a:r>
            <a:r>
              <a:rPr lang="en-US" sz="1200" dirty="0">
                <a:solidFill>
                  <a:srgbClr val="002060"/>
                </a:solidFill>
              </a:rPr>
              <a:t>one </a:t>
            </a:r>
            <a:r>
              <a:rPr lang="en-US" sz="1200" dirty="0" smtClean="0">
                <a:solidFill>
                  <a:srgbClr val="002060"/>
                </a:solidFill>
              </a:rPr>
              <a:t>form - Paper Title / Institute / University /  Authors</a:t>
            </a:r>
            <a:endParaRPr lang="en-IN" sz="1200" dirty="0">
              <a:solidFill>
                <a:srgbClr val="002060"/>
              </a:solidFill>
            </a:endParaRPr>
          </a:p>
        </p:txBody>
      </p:sp>
      <p:sp>
        <p:nvSpPr>
          <p:cNvPr id="10" name="Rectangle 9"/>
          <p:cNvSpPr/>
          <p:nvPr/>
        </p:nvSpPr>
        <p:spPr>
          <a:xfrm>
            <a:off x="1286254" y="86380"/>
            <a:ext cx="6167907" cy="523220"/>
          </a:xfrm>
          <a:prstGeom prst="rect">
            <a:avLst/>
          </a:prstGeom>
        </p:spPr>
        <p:txBody>
          <a:bodyPr wrap="none">
            <a:spAutoFit/>
          </a:bodyPr>
          <a:lstStyle/>
          <a:p>
            <a:pPr algn="ctr"/>
            <a:r>
              <a:rPr lang="en-US" sz="2800" b="1" dirty="0" smtClean="0">
                <a:solidFill>
                  <a:srgbClr val="002060"/>
                </a:solidFill>
              </a:rPr>
              <a:t>Don’t use such Unclear Tables or Figures</a:t>
            </a:r>
            <a:endParaRPr lang="en-US" sz="2800" b="1" dirty="0">
              <a:solidFill>
                <a:srgbClr val="002060"/>
              </a:solidFill>
            </a:endParaRPr>
          </a:p>
        </p:txBody>
      </p:sp>
      <p:sp>
        <p:nvSpPr>
          <p:cNvPr id="12" name="Rectangle 11"/>
          <p:cNvSpPr/>
          <p:nvPr/>
        </p:nvSpPr>
        <p:spPr>
          <a:xfrm>
            <a:off x="152400" y="830688"/>
            <a:ext cx="8839200" cy="823623"/>
          </a:xfrm>
          <a:prstGeom prst="rect">
            <a:avLst/>
          </a:prstGeom>
        </p:spPr>
        <p:txBody>
          <a:bodyPr wrap="square">
            <a:spAutoFit/>
          </a:bodyPr>
          <a:lstStyle/>
          <a:p>
            <a:pPr algn="just">
              <a:lnSpc>
                <a:spcPct val="114000"/>
              </a:lnSpc>
            </a:pPr>
            <a:r>
              <a:rPr lang="en-US" dirty="0" smtClean="0">
                <a:solidFill>
                  <a:srgbClr val="FF0000"/>
                </a:solidFill>
              </a:rPr>
              <a:t>Following are </a:t>
            </a:r>
            <a:r>
              <a:rPr lang="en-US" dirty="0">
                <a:solidFill>
                  <a:srgbClr val="FF0000"/>
                </a:solidFill>
              </a:rPr>
              <a:t>important </a:t>
            </a:r>
            <a:r>
              <a:rPr lang="en-US" dirty="0" smtClean="0">
                <a:solidFill>
                  <a:srgbClr val="FF0000"/>
                </a:solidFill>
              </a:rPr>
              <a:t>instruction to presenters. </a:t>
            </a:r>
          </a:p>
          <a:p>
            <a:pPr marL="285750" indent="-285750" algn="just">
              <a:lnSpc>
                <a:spcPct val="150000"/>
              </a:lnSpc>
              <a:buFont typeface="Wingdings" pitchFamily="2" charset="2"/>
              <a:buChar char="v"/>
            </a:pPr>
            <a:r>
              <a:rPr lang="en-US" dirty="0" smtClean="0">
                <a:solidFill>
                  <a:srgbClr val="002060"/>
                </a:solidFill>
              </a:rPr>
              <a:t>Don’t use</a:t>
            </a:r>
          </a:p>
        </p:txBody>
      </p:sp>
      <p:sp>
        <p:nvSpPr>
          <p:cNvPr id="2" name="AutoShape 2" descr="What Is a Flowchart and How to Use It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5" name="Picture 4" descr="C:\Users\Admin\Downloads\977564_OGFAGV0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886" y="2362200"/>
            <a:ext cx="2304600" cy="1245604"/>
          </a:xfrm>
          <a:prstGeom prst="rect">
            <a:avLst/>
          </a:prstGeom>
          <a:noFill/>
          <a:extLst>
            <a:ext uri="{909E8E84-426E-40DD-AFC4-6F175D3DCCD1}">
              <a14:hiddenFill xmlns:a14="http://schemas.microsoft.com/office/drawing/2010/main">
                <a:solidFill>
                  <a:srgbClr val="FFFFFF"/>
                </a:solidFill>
              </a14:hiddenFill>
            </a:ext>
          </a:extLst>
        </p:spPr>
      </p:pic>
      <p:sp>
        <p:nvSpPr>
          <p:cNvPr id="13" name="Multiply 12"/>
          <p:cNvSpPr/>
          <p:nvPr/>
        </p:nvSpPr>
        <p:spPr>
          <a:xfrm>
            <a:off x="806136" y="1998079"/>
            <a:ext cx="2048100" cy="1973846"/>
          </a:xfrm>
          <a:prstGeom prst="mathMultiply">
            <a:avLst>
              <a:gd name="adj1" fmla="val 477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194" name="Picture 2" descr="C:\Users\Admin\Downloads\images (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4900" y="1066800"/>
            <a:ext cx="3276600" cy="4296358"/>
          </a:xfrm>
          <a:prstGeom prst="rect">
            <a:avLst/>
          </a:prstGeom>
          <a:noFill/>
          <a:extLst>
            <a:ext uri="{909E8E84-426E-40DD-AFC4-6F175D3DCCD1}">
              <a14:hiddenFill xmlns:a14="http://schemas.microsoft.com/office/drawing/2010/main">
                <a:solidFill>
                  <a:srgbClr val="FFFFFF"/>
                </a:solidFill>
              </a14:hiddenFill>
            </a:ext>
          </a:extLst>
        </p:spPr>
      </p:pic>
      <p:sp>
        <p:nvSpPr>
          <p:cNvPr id="18" name="Multiply 17"/>
          <p:cNvSpPr/>
          <p:nvPr/>
        </p:nvSpPr>
        <p:spPr>
          <a:xfrm>
            <a:off x="4348050" y="1242498"/>
            <a:ext cx="4567350" cy="4120659"/>
          </a:xfrm>
          <a:prstGeom prst="mathMultiply">
            <a:avLst>
              <a:gd name="adj1" fmla="val 477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450525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875</Words>
  <Application>Microsoft Office PowerPoint</Application>
  <PresentationFormat>On-screen Show (4:3)</PresentationFormat>
  <Paragraphs>148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Admin</cp:lastModifiedBy>
  <cp:revision>21</cp:revision>
  <dcterms:created xsi:type="dcterms:W3CDTF">2006-08-16T00:00:00Z</dcterms:created>
  <dcterms:modified xsi:type="dcterms:W3CDTF">2026-02-02T09:02:41Z</dcterms:modified>
</cp:coreProperties>
</file>